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sldIdLst>
    <p:sldId id="257"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FDF9BD-5172-4FA6-A1CA-BD977A0808F6}"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219373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FDF9BD-5172-4FA6-A1CA-BD977A0808F6}"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334031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FDF9BD-5172-4FA6-A1CA-BD977A0808F6}"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98798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FDF9BD-5172-4FA6-A1CA-BD977A0808F6}"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193897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FDF9BD-5172-4FA6-A1CA-BD977A0808F6}"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246081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FDF9BD-5172-4FA6-A1CA-BD977A0808F6}"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303190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FDF9BD-5172-4FA6-A1CA-BD977A0808F6}" type="datetimeFigureOut">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420409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FDF9BD-5172-4FA6-A1CA-BD977A0808F6}" type="datetimeFigureOut">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90949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DF9BD-5172-4FA6-A1CA-BD977A0808F6}" type="datetimeFigureOut">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9A942-BFD0-4556-9AEB-CE185BBD6400}" type="slidenum">
              <a:rPr lang="en-US" smtClean="0"/>
              <a:t>‹#›</a:t>
            </a:fld>
            <a:endParaRPr lang="en-US"/>
          </a:p>
        </p:txBody>
      </p:sp>
      <p:sp>
        <p:nvSpPr>
          <p:cNvPr id="5" name="Rectangle 4"/>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p:txBody>
      </p:sp>
    </p:spTree>
    <p:extLst>
      <p:ext uri="{BB962C8B-B14F-4D97-AF65-F5344CB8AC3E}">
        <p14:creationId xmlns:p14="http://schemas.microsoft.com/office/powerpoint/2010/main" val="343437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FDF9BD-5172-4FA6-A1CA-BD977A0808F6}"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22746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FDF9BD-5172-4FA6-A1CA-BD977A0808F6}"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9A942-BFD0-4556-9AEB-CE185BBD6400}" type="slidenum">
              <a:rPr lang="en-US" smtClean="0"/>
              <a:t>‹#›</a:t>
            </a:fld>
            <a:endParaRPr lang="en-US"/>
          </a:p>
        </p:txBody>
      </p:sp>
    </p:spTree>
    <p:extLst>
      <p:ext uri="{BB962C8B-B14F-4D97-AF65-F5344CB8AC3E}">
        <p14:creationId xmlns:p14="http://schemas.microsoft.com/office/powerpoint/2010/main" val="40412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DF9BD-5172-4FA6-A1CA-BD977A0808F6}" type="datetimeFigureOut">
              <a:rPr lang="en-US" smtClean="0"/>
              <a:t>9/18/2017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9A942-BFD0-4556-9AEB-CE185BBD6400}" type="slidenum">
              <a:rPr lang="en-US" smtClean="0"/>
              <a:t>‹#›</a:t>
            </a:fld>
            <a:endParaRPr lang="en-US"/>
          </a:p>
        </p:txBody>
      </p:sp>
    </p:spTree>
    <p:extLst>
      <p:ext uri="{BB962C8B-B14F-4D97-AF65-F5344CB8AC3E}">
        <p14:creationId xmlns:p14="http://schemas.microsoft.com/office/powerpoint/2010/main" val="369277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1607" y="1733550"/>
            <a:ext cx="2286000" cy="1066800"/>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Register</a:t>
            </a:r>
          </a:p>
        </p:txBody>
      </p:sp>
      <p:sp>
        <p:nvSpPr>
          <p:cNvPr id="3" name="Rounded Rectangle 2"/>
          <p:cNvSpPr/>
          <p:nvPr/>
        </p:nvSpPr>
        <p:spPr>
          <a:xfrm>
            <a:off x="3585869" y="1733550"/>
            <a:ext cx="2286000" cy="1066800"/>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Login</a:t>
            </a:r>
          </a:p>
        </p:txBody>
      </p:sp>
      <p:sp>
        <p:nvSpPr>
          <p:cNvPr id="4" name="Rounded Rectangle 3"/>
          <p:cNvSpPr/>
          <p:nvPr/>
        </p:nvSpPr>
        <p:spPr>
          <a:xfrm>
            <a:off x="6320131" y="1733550"/>
            <a:ext cx="2286000" cy="1066800"/>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Populate data manually OR Import Nat files</a:t>
            </a:r>
          </a:p>
        </p:txBody>
      </p:sp>
      <p:sp>
        <p:nvSpPr>
          <p:cNvPr id="5" name="Rounded Rectangle 4"/>
          <p:cNvSpPr/>
          <p:nvPr/>
        </p:nvSpPr>
        <p:spPr>
          <a:xfrm>
            <a:off x="9054394" y="1733550"/>
            <a:ext cx="2286000" cy="1066800"/>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Export NAT files</a:t>
            </a:r>
          </a:p>
        </p:txBody>
      </p:sp>
      <p:sp>
        <p:nvSpPr>
          <p:cNvPr id="12" name="Rounded Rectangle 11"/>
          <p:cNvSpPr/>
          <p:nvPr/>
        </p:nvSpPr>
        <p:spPr>
          <a:xfrm>
            <a:off x="9054394" y="4198088"/>
            <a:ext cx="2286000" cy="1066800"/>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Validate NAT files</a:t>
            </a:r>
          </a:p>
        </p:txBody>
      </p:sp>
      <p:sp>
        <p:nvSpPr>
          <p:cNvPr id="14" name="Rounded Rectangle 13"/>
          <p:cNvSpPr/>
          <p:nvPr/>
        </p:nvSpPr>
        <p:spPr>
          <a:xfrm>
            <a:off x="6328954" y="4198088"/>
            <a:ext cx="2286000" cy="1066800"/>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Submit</a:t>
            </a:r>
          </a:p>
        </p:txBody>
      </p:sp>
      <p:cxnSp>
        <p:nvCxnSpPr>
          <p:cNvPr id="24" name="Straight Arrow Connector 23"/>
          <p:cNvCxnSpPr>
            <a:endCxn id="3" idx="1"/>
          </p:cNvCxnSpPr>
          <p:nvPr/>
        </p:nvCxnSpPr>
        <p:spPr>
          <a:xfrm>
            <a:off x="3137606" y="2266950"/>
            <a:ext cx="4482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3" idx="3"/>
          </p:cNvCxnSpPr>
          <p:nvPr/>
        </p:nvCxnSpPr>
        <p:spPr>
          <a:xfrm>
            <a:off x="5871869" y="2266950"/>
            <a:ext cx="45708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4" idx="3"/>
          </p:cNvCxnSpPr>
          <p:nvPr/>
        </p:nvCxnSpPr>
        <p:spPr>
          <a:xfrm>
            <a:off x="8606131" y="2266950"/>
            <a:ext cx="4482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5" idx="2"/>
            <a:endCxn id="12" idx="0"/>
          </p:cNvCxnSpPr>
          <p:nvPr/>
        </p:nvCxnSpPr>
        <p:spPr>
          <a:xfrm>
            <a:off x="10197394" y="2800350"/>
            <a:ext cx="0" cy="13977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flipH="1">
            <a:off x="8614954" y="4731487"/>
            <a:ext cx="421795"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091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05199" y="0"/>
            <a:ext cx="5191125" cy="6885969"/>
          </a:xfrm>
          <a:prstGeom prst="rect">
            <a:avLst/>
          </a:prstGeom>
        </p:spPr>
      </p:pic>
      <p:sp>
        <p:nvSpPr>
          <p:cNvPr id="4" name="Rectangle 3"/>
          <p:cNvSpPr/>
          <p:nvPr/>
        </p:nvSpPr>
        <p:spPr>
          <a:xfrm>
            <a:off x="4352926" y="781050"/>
            <a:ext cx="247650" cy="2667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457701" y="2495550"/>
            <a:ext cx="247650" cy="2667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372101" y="3214384"/>
            <a:ext cx="247650" cy="2667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600576" y="4067175"/>
            <a:ext cx="247650" cy="2667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4200526" y="4800600"/>
            <a:ext cx="247650" cy="2667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3819524" y="1395714"/>
            <a:ext cx="3781425" cy="6045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3697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25" y="-792"/>
            <a:ext cx="5132784" cy="6858000"/>
          </a:xfrm>
          <a:prstGeom prst="rect">
            <a:avLst/>
          </a:prstGeom>
        </p:spPr>
      </p:pic>
      <p:pic>
        <p:nvPicPr>
          <p:cNvPr id="4" name="Picture 3"/>
          <p:cNvPicPr>
            <a:picLocks noChangeAspect="1"/>
          </p:cNvPicPr>
          <p:nvPr/>
        </p:nvPicPr>
        <p:blipFill>
          <a:blip r:embed="rId3"/>
          <a:stretch>
            <a:fillRect/>
          </a:stretch>
        </p:blipFill>
        <p:spPr>
          <a:xfrm>
            <a:off x="6375468" y="-792"/>
            <a:ext cx="5397432" cy="6858792"/>
          </a:xfrm>
          <a:prstGeom prst="rect">
            <a:avLst/>
          </a:prstGeom>
        </p:spPr>
      </p:pic>
      <p:sp>
        <p:nvSpPr>
          <p:cNvPr id="5" name="Rectangle 4"/>
          <p:cNvSpPr/>
          <p:nvPr/>
        </p:nvSpPr>
        <p:spPr>
          <a:xfrm>
            <a:off x="704850" y="1066800"/>
            <a:ext cx="1924049" cy="381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04849" y="1914524"/>
            <a:ext cx="1924049" cy="3905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600826" y="1843085"/>
            <a:ext cx="5172074" cy="390048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746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4850" y="-8691"/>
            <a:ext cx="5133974" cy="6866691"/>
          </a:xfrm>
          <a:prstGeom prst="rect">
            <a:avLst/>
          </a:prstGeom>
        </p:spPr>
      </p:pic>
      <p:pic>
        <p:nvPicPr>
          <p:cNvPr id="5" name="Picture 4"/>
          <p:cNvPicPr>
            <a:picLocks noChangeAspect="1"/>
          </p:cNvPicPr>
          <p:nvPr/>
        </p:nvPicPr>
        <p:blipFill>
          <a:blip r:embed="rId3"/>
          <a:stretch>
            <a:fillRect/>
          </a:stretch>
        </p:blipFill>
        <p:spPr>
          <a:xfrm>
            <a:off x="6165193" y="0"/>
            <a:ext cx="5140982" cy="6858198"/>
          </a:xfrm>
          <a:prstGeom prst="rect">
            <a:avLst/>
          </a:prstGeom>
        </p:spPr>
      </p:pic>
      <p:sp>
        <p:nvSpPr>
          <p:cNvPr id="6" name="Rectangle 5"/>
          <p:cNvSpPr/>
          <p:nvPr/>
        </p:nvSpPr>
        <p:spPr>
          <a:xfrm>
            <a:off x="1009650" y="1085850"/>
            <a:ext cx="1571625" cy="438150"/>
          </a:xfrm>
          <a:prstGeom prst="rect">
            <a:avLst/>
          </a:prstGeom>
          <a:solidFill>
            <a:schemeClr val="accent3">
              <a:alpha val="9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7" name="Rectangle 6"/>
          <p:cNvSpPr/>
          <p:nvPr/>
        </p:nvSpPr>
        <p:spPr>
          <a:xfrm>
            <a:off x="6467475" y="1085850"/>
            <a:ext cx="1571625" cy="438150"/>
          </a:xfrm>
          <a:prstGeom prst="rect">
            <a:avLst/>
          </a:prstGeom>
          <a:solidFill>
            <a:schemeClr val="accent3">
              <a:alpha val="9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732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124450" cy="6871908"/>
          </a:xfrm>
          <a:prstGeom prst="rect">
            <a:avLst/>
          </a:prstGeom>
        </p:spPr>
      </p:pic>
      <p:pic>
        <p:nvPicPr>
          <p:cNvPr id="3" name="Picture 2"/>
          <p:cNvPicPr>
            <a:picLocks noChangeAspect="1"/>
          </p:cNvPicPr>
          <p:nvPr/>
        </p:nvPicPr>
        <p:blipFill>
          <a:blip r:embed="rId3"/>
          <a:stretch>
            <a:fillRect/>
          </a:stretch>
        </p:blipFill>
        <p:spPr>
          <a:xfrm>
            <a:off x="5557978" y="0"/>
            <a:ext cx="6634022" cy="6858000"/>
          </a:xfrm>
          <a:prstGeom prst="rect">
            <a:avLst/>
          </a:prstGeom>
        </p:spPr>
      </p:pic>
    </p:spTree>
    <p:extLst>
      <p:ext uri="{BB962C8B-B14F-4D97-AF65-F5344CB8AC3E}">
        <p14:creationId xmlns:p14="http://schemas.microsoft.com/office/powerpoint/2010/main" val="25174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48638" y="0"/>
            <a:ext cx="3732538" cy="3895497"/>
          </a:xfrm>
          <a:prstGeom prst="rect">
            <a:avLst/>
          </a:prstGeom>
        </p:spPr>
      </p:pic>
      <p:pic>
        <p:nvPicPr>
          <p:cNvPr id="4" name="Picture 3"/>
          <p:cNvPicPr>
            <a:picLocks noChangeAspect="1"/>
          </p:cNvPicPr>
          <p:nvPr/>
        </p:nvPicPr>
        <p:blipFill>
          <a:blip r:embed="rId3"/>
          <a:stretch>
            <a:fillRect/>
          </a:stretch>
        </p:blipFill>
        <p:spPr>
          <a:xfrm>
            <a:off x="5994636" y="0"/>
            <a:ext cx="3724095" cy="3895497"/>
          </a:xfrm>
          <a:prstGeom prst="rect">
            <a:avLst/>
          </a:prstGeom>
        </p:spPr>
      </p:pic>
      <p:pic>
        <p:nvPicPr>
          <p:cNvPr id="5" name="Picture 4"/>
          <p:cNvPicPr>
            <a:picLocks noChangeAspect="1"/>
          </p:cNvPicPr>
          <p:nvPr/>
        </p:nvPicPr>
        <p:blipFill>
          <a:blip r:embed="rId4"/>
          <a:stretch>
            <a:fillRect/>
          </a:stretch>
        </p:blipFill>
        <p:spPr>
          <a:xfrm>
            <a:off x="3519629" y="3895497"/>
            <a:ext cx="4337054" cy="2962503"/>
          </a:xfrm>
          <a:prstGeom prst="rect">
            <a:avLst/>
          </a:prstGeom>
        </p:spPr>
      </p:pic>
      <p:sp>
        <p:nvSpPr>
          <p:cNvPr id="12" name="Rectangle 11"/>
          <p:cNvSpPr/>
          <p:nvPr/>
        </p:nvSpPr>
        <p:spPr>
          <a:xfrm>
            <a:off x="1371831" y="581024"/>
            <a:ext cx="1743076" cy="4762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6076950" y="3230776"/>
            <a:ext cx="1695451" cy="5125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7852012" y="1100024"/>
            <a:ext cx="1866719" cy="16954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p:cNvSpPr txBox="1"/>
          <p:nvPr/>
        </p:nvSpPr>
        <p:spPr>
          <a:xfrm>
            <a:off x="105638" y="3974361"/>
            <a:ext cx="2286000" cy="457200"/>
          </a:xfrm>
          <a:prstGeom prst="rect">
            <a:avLst/>
          </a:prstGeom>
          <a:noFill/>
        </p:spPr>
        <p:txBody>
          <a:bodyPr wrap="square" rtlCol="0">
            <a:noAutofit/>
          </a:bodyPr>
          <a:lstStyle/>
          <a:p>
            <a:r>
              <a:rPr lang="en-US" dirty="0">
                <a:solidFill>
                  <a:schemeClr val="tx1">
                    <a:lumMod val="50000"/>
                    <a:lumOff val="50000"/>
                  </a:schemeClr>
                </a:solidFill>
              </a:rPr>
              <a:t>Client ID is unique</a:t>
            </a:r>
          </a:p>
        </p:txBody>
      </p:sp>
      <p:sp>
        <p:nvSpPr>
          <p:cNvPr id="16" name="TextBox 15"/>
          <p:cNvSpPr txBox="1"/>
          <p:nvPr/>
        </p:nvSpPr>
        <p:spPr>
          <a:xfrm>
            <a:off x="9934807" y="1057275"/>
            <a:ext cx="2286000" cy="1683488"/>
          </a:xfrm>
          <a:prstGeom prst="rect">
            <a:avLst/>
          </a:prstGeom>
          <a:noFill/>
        </p:spPr>
        <p:txBody>
          <a:bodyPr wrap="square" rtlCol="0">
            <a:noAutofit/>
          </a:bodyPr>
          <a:lstStyle/>
          <a:p>
            <a:r>
              <a:rPr lang="en-US" dirty="0">
                <a:solidFill>
                  <a:schemeClr val="tx1">
                    <a:lumMod val="50000"/>
                    <a:lumOff val="50000"/>
                  </a:schemeClr>
                </a:solidFill>
              </a:rPr>
              <a:t>Only 1 telephone number is required out of the 3 numbers.</a:t>
            </a:r>
          </a:p>
        </p:txBody>
      </p:sp>
      <p:sp>
        <p:nvSpPr>
          <p:cNvPr id="17" name="TextBox 16"/>
          <p:cNvSpPr txBox="1"/>
          <p:nvPr/>
        </p:nvSpPr>
        <p:spPr>
          <a:xfrm>
            <a:off x="8401050" y="4431561"/>
            <a:ext cx="2286000" cy="1683488"/>
          </a:xfrm>
          <a:prstGeom prst="rect">
            <a:avLst/>
          </a:prstGeom>
          <a:noFill/>
        </p:spPr>
        <p:txBody>
          <a:bodyPr wrap="square" rtlCol="0">
            <a:noAutofit/>
          </a:bodyPr>
          <a:lstStyle/>
          <a:p>
            <a:r>
              <a:rPr lang="en-US" dirty="0">
                <a:solidFill>
                  <a:schemeClr val="tx1">
                    <a:lumMod val="50000"/>
                    <a:lumOff val="50000"/>
                  </a:schemeClr>
                </a:solidFill>
              </a:rPr>
              <a:t>On Save, this screen shows up.</a:t>
            </a:r>
          </a:p>
          <a:p>
            <a:r>
              <a:rPr lang="en-US" dirty="0">
                <a:solidFill>
                  <a:schemeClr val="tx1">
                    <a:lumMod val="50000"/>
                    <a:lumOff val="50000"/>
                  </a:schemeClr>
                </a:solidFill>
              </a:rPr>
              <a:t>Click on the tabs to enter Address, Background, Disability and Prior Education data about the client.</a:t>
            </a:r>
          </a:p>
        </p:txBody>
      </p:sp>
      <p:sp>
        <p:nvSpPr>
          <p:cNvPr id="18" name="Rectangle 17"/>
          <p:cNvSpPr/>
          <p:nvPr/>
        </p:nvSpPr>
        <p:spPr>
          <a:xfrm>
            <a:off x="4299185" y="4295775"/>
            <a:ext cx="3196990" cy="304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9718731" y="3132617"/>
            <a:ext cx="2286000" cy="963133"/>
          </a:xfrm>
          <a:prstGeom prst="rect">
            <a:avLst/>
          </a:prstGeom>
          <a:noFill/>
        </p:spPr>
        <p:txBody>
          <a:bodyPr wrap="square" rtlCol="0">
            <a:noAutofit/>
          </a:bodyPr>
          <a:lstStyle/>
          <a:p>
            <a:r>
              <a:rPr lang="en-US" dirty="0">
                <a:solidFill>
                  <a:schemeClr val="tx1">
                    <a:lumMod val="50000"/>
                    <a:lumOff val="50000"/>
                  </a:schemeClr>
                </a:solidFill>
              </a:rPr>
              <a:t>‘@@’ for DD and MM</a:t>
            </a:r>
          </a:p>
          <a:p>
            <a:r>
              <a:rPr lang="en-US" dirty="0">
                <a:solidFill>
                  <a:schemeClr val="tx1">
                    <a:lumMod val="50000"/>
                    <a:lumOff val="50000"/>
                  </a:schemeClr>
                </a:solidFill>
              </a:rPr>
              <a:t>‘@@@@’ for YYYY when not specified.</a:t>
            </a:r>
          </a:p>
        </p:txBody>
      </p:sp>
      <p:cxnSp>
        <p:nvCxnSpPr>
          <p:cNvPr id="21" name="Straight Arrow Connector 20"/>
          <p:cNvCxnSpPr>
            <a:stCxn id="12" idx="2"/>
            <a:endCxn id="15" idx="0"/>
          </p:cNvCxnSpPr>
          <p:nvPr/>
        </p:nvCxnSpPr>
        <p:spPr>
          <a:xfrm flipH="1">
            <a:off x="1248638" y="1057275"/>
            <a:ext cx="994731" cy="2917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3"/>
            <a:endCxn id="16" idx="1"/>
          </p:cNvCxnSpPr>
          <p:nvPr/>
        </p:nvCxnSpPr>
        <p:spPr>
          <a:xfrm flipV="1">
            <a:off x="9718731" y="1899019"/>
            <a:ext cx="216076" cy="48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3"/>
            <a:endCxn id="19" idx="1"/>
          </p:cNvCxnSpPr>
          <p:nvPr/>
        </p:nvCxnSpPr>
        <p:spPr>
          <a:xfrm>
            <a:off x="7772401" y="3487051"/>
            <a:ext cx="1946330" cy="127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3"/>
            <a:endCxn id="17" idx="1"/>
          </p:cNvCxnSpPr>
          <p:nvPr/>
        </p:nvCxnSpPr>
        <p:spPr>
          <a:xfrm>
            <a:off x="7496175" y="4448175"/>
            <a:ext cx="904875" cy="825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8848724" y="91238"/>
            <a:ext cx="422389" cy="37548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9906000" y="0"/>
            <a:ext cx="2286000" cy="1683488"/>
          </a:xfrm>
          <a:prstGeom prst="rect">
            <a:avLst/>
          </a:prstGeom>
          <a:noFill/>
        </p:spPr>
        <p:txBody>
          <a:bodyPr wrap="square" rtlCol="0">
            <a:noAutofit/>
          </a:bodyPr>
          <a:lstStyle/>
          <a:p>
            <a:r>
              <a:rPr lang="en-US" dirty="0">
                <a:solidFill>
                  <a:schemeClr val="tx1">
                    <a:lumMod val="50000"/>
                    <a:lumOff val="50000"/>
                  </a:schemeClr>
                </a:solidFill>
              </a:rPr>
              <a:t>Fill the form and hit save</a:t>
            </a:r>
          </a:p>
        </p:txBody>
      </p:sp>
      <p:cxnSp>
        <p:nvCxnSpPr>
          <p:cNvPr id="30" name="Straight Arrow Connector 29"/>
          <p:cNvCxnSpPr/>
          <p:nvPr/>
        </p:nvCxnSpPr>
        <p:spPr>
          <a:xfrm>
            <a:off x="9271113" y="278982"/>
            <a:ext cx="663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6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4125" y="0"/>
            <a:ext cx="5124450" cy="6875303"/>
          </a:xfrm>
          <a:prstGeom prst="rect">
            <a:avLst/>
          </a:prstGeom>
        </p:spPr>
      </p:pic>
      <p:pic>
        <p:nvPicPr>
          <p:cNvPr id="4" name="Picture 3"/>
          <p:cNvPicPr>
            <a:picLocks noChangeAspect="1"/>
          </p:cNvPicPr>
          <p:nvPr/>
        </p:nvPicPr>
        <p:blipFill>
          <a:blip r:embed="rId3"/>
          <a:stretch>
            <a:fillRect/>
          </a:stretch>
        </p:blipFill>
        <p:spPr>
          <a:xfrm>
            <a:off x="571499" y="1346912"/>
            <a:ext cx="5435472" cy="1952625"/>
          </a:xfrm>
          <a:prstGeom prst="rect">
            <a:avLst/>
          </a:prstGeom>
        </p:spPr>
      </p:pic>
      <p:sp>
        <p:nvSpPr>
          <p:cNvPr id="5" name="Rectangle 4"/>
          <p:cNvSpPr/>
          <p:nvPr/>
        </p:nvSpPr>
        <p:spPr>
          <a:xfrm>
            <a:off x="1517584" y="1846974"/>
            <a:ext cx="787466" cy="4762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219699" y="2823286"/>
            <a:ext cx="787271" cy="4762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524855" y="4829174"/>
            <a:ext cx="2000019" cy="7620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8896350" y="5095874"/>
            <a:ext cx="2000019" cy="7620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8706080" y="1084974"/>
            <a:ext cx="2361970" cy="37235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10229850" y="67546"/>
            <a:ext cx="657224" cy="62777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a:stCxn id="5" idx="3"/>
            <a:endCxn id="6" idx="1"/>
          </p:cNvCxnSpPr>
          <p:nvPr/>
        </p:nvCxnSpPr>
        <p:spPr>
          <a:xfrm>
            <a:off x="2305050" y="2085100"/>
            <a:ext cx="2914649" cy="976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809750" y="2323225"/>
            <a:ext cx="104775" cy="24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4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3946" y="0"/>
            <a:ext cx="5172254" cy="6874921"/>
          </a:xfrm>
          <a:prstGeom prst="rect">
            <a:avLst/>
          </a:prstGeom>
        </p:spPr>
      </p:pic>
      <p:pic>
        <p:nvPicPr>
          <p:cNvPr id="3" name="Picture 2"/>
          <p:cNvPicPr>
            <a:picLocks noChangeAspect="1"/>
          </p:cNvPicPr>
          <p:nvPr/>
        </p:nvPicPr>
        <p:blipFill>
          <a:blip r:embed="rId3"/>
          <a:stretch>
            <a:fillRect/>
          </a:stretch>
        </p:blipFill>
        <p:spPr>
          <a:xfrm>
            <a:off x="550896" y="1348120"/>
            <a:ext cx="5493533" cy="1946465"/>
          </a:xfrm>
          <a:prstGeom prst="rect">
            <a:avLst/>
          </a:prstGeom>
        </p:spPr>
      </p:pic>
      <p:sp>
        <p:nvSpPr>
          <p:cNvPr id="4" name="Rectangle 3"/>
          <p:cNvSpPr/>
          <p:nvPr/>
        </p:nvSpPr>
        <p:spPr>
          <a:xfrm>
            <a:off x="2297652" y="1819275"/>
            <a:ext cx="1159923" cy="50207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229225" y="2800350"/>
            <a:ext cx="815204" cy="4942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553430" y="2200274"/>
            <a:ext cx="2314345" cy="7620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9030109" y="1438273"/>
            <a:ext cx="1971266" cy="7620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9030109" y="2321352"/>
            <a:ext cx="1971266" cy="73617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277474" y="133350"/>
            <a:ext cx="560327" cy="5067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Arrow Connector 10"/>
          <p:cNvCxnSpPr/>
          <p:nvPr/>
        </p:nvCxnSpPr>
        <p:spPr>
          <a:xfrm flipV="1">
            <a:off x="2686050" y="2321352"/>
            <a:ext cx="180975" cy="31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a:endCxn id="5" idx="1"/>
          </p:cNvCxnSpPr>
          <p:nvPr/>
        </p:nvCxnSpPr>
        <p:spPr>
          <a:xfrm>
            <a:off x="3457575" y="2070314"/>
            <a:ext cx="1771650" cy="977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2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3650" y="-5090"/>
            <a:ext cx="5133975" cy="6863090"/>
          </a:xfrm>
          <a:prstGeom prst="rect">
            <a:avLst/>
          </a:prstGeom>
        </p:spPr>
      </p:pic>
      <p:pic>
        <p:nvPicPr>
          <p:cNvPr id="4" name="Picture 3"/>
          <p:cNvPicPr>
            <a:picLocks noChangeAspect="1"/>
          </p:cNvPicPr>
          <p:nvPr/>
        </p:nvPicPr>
        <p:blipFill>
          <a:blip r:embed="rId3"/>
          <a:stretch>
            <a:fillRect/>
          </a:stretch>
        </p:blipFill>
        <p:spPr>
          <a:xfrm>
            <a:off x="581025" y="1238250"/>
            <a:ext cx="5399027" cy="1925970"/>
          </a:xfrm>
          <a:prstGeom prst="rect">
            <a:avLst/>
          </a:prstGeom>
        </p:spPr>
      </p:pic>
      <p:sp>
        <p:nvSpPr>
          <p:cNvPr id="5" name="Rectangle 4"/>
          <p:cNvSpPr/>
          <p:nvPr/>
        </p:nvSpPr>
        <p:spPr>
          <a:xfrm>
            <a:off x="3448049" y="1704975"/>
            <a:ext cx="819151" cy="4667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200650" y="2657475"/>
            <a:ext cx="779402" cy="5067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515329" y="1523999"/>
            <a:ext cx="4219345" cy="113347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6515329" y="3053088"/>
            <a:ext cx="2971571" cy="38049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0277474" y="133350"/>
            <a:ext cx="560327" cy="5067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Arrow Connector 10"/>
          <p:cNvCxnSpPr/>
          <p:nvPr/>
        </p:nvCxnSpPr>
        <p:spPr>
          <a:xfrm flipV="1">
            <a:off x="3648075" y="2171700"/>
            <a:ext cx="180975" cy="219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67200" y="195262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33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75426" y="-5090"/>
            <a:ext cx="5158041" cy="6863090"/>
          </a:xfrm>
          <a:prstGeom prst="rect">
            <a:avLst/>
          </a:prstGeom>
        </p:spPr>
      </p:pic>
      <p:pic>
        <p:nvPicPr>
          <p:cNvPr id="3" name="Picture 2"/>
          <p:cNvPicPr>
            <a:picLocks noChangeAspect="1"/>
          </p:cNvPicPr>
          <p:nvPr/>
        </p:nvPicPr>
        <p:blipFill>
          <a:blip r:embed="rId3"/>
          <a:stretch>
            <a:fillRect/>
          </a:stretch>
        </p:blipFill>
        <p:spPr>
          <a:xfrm>
            <a:off x="685800" y="1238248"/>
            <a:ext cx="5172075" cy="1845009"/>
          </a:xfrm>
          <a:prstGeom prst="rect">
            <a:avLst/>
          </a:prstGeom>
        </p:spPr>
      </p:pic>
      <p:sp>
        <p:nvSpPr>
          <p:cNvPr id="4" name="Rectangle 3"/>
          <p:cNvSpPr/>
          <p:nvPr/>
        </p:nvSpPr>
        <p:spPr>
          <a:xfrm>
            <a:off x="4257675" y="1685925"/>
            <a:ext cx="1209676" cy="457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124450" y="2590802"/>
            <a:ext cx="733425" cy="4924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432588" y="1533525"/>
            <a:ext cx="4357588" cy="10572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432588" y="2959432"/>
            <a:ext cx="4357588" cy="389856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0229849" y="95250"/>
            <a:ext cx="560327" cy="5067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Arrow Connector 9"/>
          <p:cNvCxnSpPr/>
          <p:nvPr/>
        </p:nvCxnSpPr>
        <p:spPr>
          <a:xfrm flipV="1">
            <a:off x="4686300" y="2143125"/>
            <a:ext cx="142875" cy="16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5" idx="0"/>
          </p:cNvCxnSpPr>
          <p:nvPr/>
        </p:nvCxnSpPr>
        <p:spPr>
          <a:xfrm>
            <a:off x="5467351" y="1914525"/>
            <a:ext cx="23812" cy="676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90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3996172" cy="3382653"/>
          </a:xfrm>
          <a:prstGeom prst="rect">
            <a:avLst/>
          </a:prstGeom>
        </p:spPr>
      </p:pic>
      <p:pic>
        <p:nvPicPr>
          <p:cNvPr id="3" name="Picture 2"/>
          <p:cNvPicPr>
            <a:picLocks noChangeAspect="1"/>
          </p:cNvPicPr>
          <p:nvPr/>
        </p:nvPicPr>
        <p:blipFill>
          <a:blip r:embed="rId3"/>
          <a:stretch>
            <a:fillRect/>
          </a:stretch>
        </p:blipFill>
        <p:spPr>
          <a:xfrm>
            <a:off x="4118442" y="1"/>
            <a:ext cx="3996170" cy="3381374"/>
          </a:xfrm>
          <a:prstGeom prst="rect">
            <a:avLst/>
          </a:prstGeom>
        </p:spPr>
      </p:pic>
      <p:pic>
        <p:nvPicPr>
          <p:cNvPr id="4" name="Picture 3"/>
          <p:cNvPicPr>
            <a:picLocks noChangeAspect="1"/>
          </p:cNvPicPr>
          <p:nvPr/>
        </p:nvPicPr>
        <p:blipFill>
          <a:blip r:embed="rId4"/>
          <a:stretch>
            <a:fillRect/>
          </a:stretch>
        </p:blipFill>
        <p:spPr>
          <a:xfrm>
            <a:off x="8236882" y="0"/>
            <a:ext cx="3956041" cy="3381375"/>
          </a:xfrm>
          <a:prstGeom prst="rect">
            <a:avLst/>
          </a:prstGeom>
        </p:spPr>
      </p:pic>
      <p:pic>
        <p:nvPicPr>
          <p:cNvPr id="5" name="Picture 4"/>
          <p:cNvPicPr>
            <a:picLocks noChangeAspect="1"/>
          </p:cNvPicPr>
          <p:nvPr/>
        </p:nvPicPr>
        <p:blipFill>
          <a:blip r:embed="rId5"/>
          <a:stretch>
            <a:fillRect/>
          </a:stretch>
        </p:blipFill>
        <p:spPr>
          <a:xfrm>
            <a:off x="0" y="3475349"/>
            <a:ext cx="3996172" cy="3382651"/>
          </a:xfrm>
          <a:prstGeom prst="rect">
            <a:avLst/>
          </a:prstGeom>
        </p:spPr>
      </p:pic>
      <p:pic>
        <p:nvPicPr>
          <p:cNvPr id="6" name="Picture 5"/>
          <p:cNvPicPr>
            <a:picLocks noChangeAspect="1"/>
          </p:cNvPicPr>
          <p:nvPr/>
        </p:nvPicPr>
        <p:blipFill>
          <a:blip r:embed="rId6"/>
          <a:stretch>
            <a:fillRect/>
          </a:stretch>
        </p:blipFill>
        <p:spPr>
          <a:xfrm>
            <a:off x="4118442" y="3475349"/>
            <a:ext cx="4009068" cy="3382651"/>
          </a:xfrm>
          <a:prstGeom prst="rect">
            <a:avLst/>
          </a:prstGeom>
        </p:spPr>
      </p:pic>
      <p:pic>
        <p:nvPicPr>
          <p:cNvPr id="7" name="Picture 6"/>
          <p:cNvPicPr>
            <a:picLocks noChangeAspect="1"/>
          </p:cNvPicPr>
          <p:nvPr/>
        </p:nvPicPr>
        <p:blipFill>
          <a:blip r:embed="rId7"/>
          <a:stretch>
            <a:fillRect/>
          </a:stretch>
        </p:blipFill>
        <p:spPr>
          <a:xfrm>
            <a:off x="8249780" y="3475349"/>
            <a:ext cx="3943143" cy="3392263"/>
          </a:xfrm>
          <a:prstGeom prst="rect">
            <a:avLst/>
          </a:prstGeom>
        </p:spPr>
      </p:pic>
      <p:sp>
        <p:nvSpPr>
          <p:cNvPr id="8" name="Rectangle 7"/>
          <p:cNvSpPr/>
          <p:nvPr/>
        </p:nvSpPr>
        <p:spPr>
          <a:xfrm>
            <a:off x="114301" y="504825"/>
            <a:ext cx="2545894" cy="2667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14301" y="864221"/>
            <a:ext cx="1600200" cy="63120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219575" y="1495426"/>
            <a:ext cx="1609725" cy="56581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953000" y="504826"/>
            <a:ext cx="876300" cy="2667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10001250" y="504826"/>
            <a:ext cx="790575" cy="2666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114300" y="4410076"/>
            <a:ext cx="2019299" cy="8572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219575" y="4991101"/>
            <a:ext cx="2762249" cy="11144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781050" y="3981449"/>
            <a:ext cx="933451" cy="2571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7191375" y="3562352"/>
            <a:ext cx="409575" cy="41909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p:cNvSpPr txBox="1"/>
          <p:nvPr/>
        </p:nvSpPr>
        <p:spPr>
          <a:xfrm>
            <a:off x="9553575" y="1050073"/>
            <a:ext cx="2638425" cy="1683488"/>
          </a:xfrm>
          <a:prstGeom prst="rect">
            <a:avLst/>
          </a:prstGeom>
          <a:noFill/>
        </p:spPr>
        <p:txBody>
          <a:bodyPr wrap="square" rtlCol="0">
            <a:noAutofit/>
          </a:bodyPr>
          <a:lstStyle/>
          <a:p>
            <a:r>
              <a:rPr lang="en-US" dirty="0">
                <a:solidFill>
                  <a:schemeClr val="tx1">
                    <a:lumMod val="50000"/>
                    <a:lumOff val="50000"/>
                  </a:schemeClr>
                </a:solidFill>
              </a:rPr>
              <a:t>Note : Subject tab is Read-Only here. Check the image below to see how subjects are created</a:t>
            </a:r>
          </a:p>
          <a:p>
            <a:endParaRPr lang="en-US" dirty="0">
              <a:solidFill>
                <a:schemeClr val="tx1">
                  <a:lumMod val="50000"/>
                  <a:lumOff val="50000"/>
                </a:schemeClr>
              </a:solidFill>
            </a:endParaRPr>
          </a:p>
        </p:txBody>
      </p:sp>
      <p:sp>
        <p:nvSpPr>
          <p:cNvPr id="19" name="TextBox 18"/>
          <p:cNvSpPr txBox="1"/>
          <p:nvPr/>
        </p:nvSpPr>
        <p:spPr>
          <a:xfrm>
            <a:off x="1714501" y="5548313"/>
            <a:ext cx="2286000" cy="1309687"/>
          </a:xfrm>
          <a:prstGeom prst="rect">
            <a:avLst/>
          </a:prstGeom>
          <a:noFill/>
        </p:spPr>
        <p:txBody>
          <a:bodyPr wrap="square" rtlCol="0">
            <a:noAutofit/>
          </a:bodyPr>
          <a:lstStyle/>
          <a:p>
            <a:r>
              <a:rPr lang="en-US" dirty="0">
                <a:solidFill>
                  <a:schemeClr val="tx1">
                    <a:lumMod val="50000"/>
                    <a:lumOff val="50000"/>
                  </a:schemeClr>
                </a:solidFill>
              </a:rPr>
              <a:t>Fill ‘Client tab’ fields and click Program tab</a:t>
            </a:r>
          </a:p>
        </p:txBody>
      </p:sp>
      <p:sp>
        <p:nvSpPr>
          <p:cNvPr id="20" name="TextBox 19"/>
          <p:cNvSpPr txBox="1"/>
          <p:nvPr/>
        </p:nvSpPr>
        <p:spPr>
          <a:xfrm>
            <a:off x="5600699" y="6212769"/>
            <a:ext cx="2286000" cy="645232"/>
          </a:xfrm>
          <a:prstGeom prst="rect">
            <a:avLst/>
          </a:prstGeom>
          <a:noFill/>
        </p:spPr>
        <p:txBody>
          <a:bodyPr wrap="square" rtlCol="0">
            <a:noAutofit/>
          </a:bodyPr>
          <a:lstStyle/>
          <a:p>
            <a:r>
              <a:rPr lang="en-US" dirty="0">
                <a:solidFill>
                  <a:schemeClr val="tx1">
                    <a:lumMod val="50000"/>
                    <a:lumOff val="50000"/>
                  </a:schemeClr>
                </a:solidFill>
              </a:rPr>
              <a:t>Fill ‘Program tab’ fields and hit save</a:t>
            </a:r>
          </a:p>
        </p:txBody>
      </p:sp>
      <p:sp>
        <p:nvSpPr>
          <p:cNvPr id="21" name="TextBox 20"/>
          <p:cNvSpPr txBox="1"/>
          <p:nvPr/>
        </p:nvSpPr>
        <p:spPr>
          <a:xfrm>
            <a:off x="9648825" y="4991102"/>
            <a:ext cx="2286000" cy="942974"/>
          </a:xfrm>
          <a:prstGeom prst="rect">
            <a:avLst/>
          </a:prstGeom>
          <a:noFill/>
        </p:spPr>
        <p:txBody>
          <a:bodyPr wrap="square" rtlCol="0">
            <a:noAutofit/>
          </a:bodyPr>
          <a:lstStyle/>
          <a:p>
            <a:r>
              <a:rPr lang="en-US" dirty="0">
                <a:solidFill>
                  <a:schemeClr val="tx1">
                    <a:lumMod val="50000"/>
                    <a:lumOff val="50000"/>
                  </a:schemeClr>
                </a:solidFill>
              </a:rPr>
              <a:t>On save, this screen shows up</a:t>
            </a:r>
          </a:p>
          <a:p>
            <a:r>
              <a:rPr lang="en-US" dirty="0">
                <a:solidFill>
                  <a:schemeClr val="tx1">
                    <a:lumMod val="50000"/>
                    <a:lumOff val="50000"/>
                  </a:schemeClr>
                </a:solidFill>
              </a:rPr>
              <a:t>Now click ‘Subject tab’</a:t>
            </a:r>
          </a:p>
        </p:txBody>
      </p:sp>
      <p:sp>
        <p:nvSpPr>
          <p:cNvPr id="22" name="TextBox 21"/>
          <p:cNvSpPr txBox="1"/>
          <p:nvPr/>
        </p:nvSpPr>
        <p:spPr>
          <a:xfrm>
            <a:off x="2581274" y="1039386"/>
            <a:ext cx="660868" cy="456040"/>
          </a:xfrm>
          <a:prstGeom prst="rect">
            <a:avLst/>
          </a:prstGeom>
          <a:noFill/>
        </p:spPr>
        <p:txBody>
          <a:bodyPr wrap="square" rtlCol="0">
            <a:noAutofit/>
          </a:bodyPr>
          <a:lstStyle/>
          <a:p>
            <a:r>
              <a:rPr lang="en-US" dirty="0">
                <a:solidFill>
                  <a:schemeClr val="tx1">
                    <a:lumMod val="50000"/>
                    <a:lumOff val="50000"/>
                  </a:schemeClr>
                </a:solidFill>
              </a:rPr>
              <a:t>Tabs</a:t>
            </a:r>
          </a:p>
        </p:txBody>
      </p:sp>
      <p:cxnSp>
        <p:nvCxnSpPr>
          <p:cNvPr id="26" name="Straight Arrow Connector 25"/>
          <p:cNvCxnSpPr>
            <a:stCxn id="8" idx="3"/>
            <a:endCxn id="22" idx="0"/>
          </p:cNvCxnSpPr>
          <p:nvPr/>
        </p:nvCxnSpPr>
        <p:spPr>
          <a:xfrm>
            <a:off x="2660195" y="638175"/>
            <a:ext cx="251513" cy="401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924175" y="619125"/>
            <a:ext cx="2028825" cy="420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1"/>
          </p:cNvCxnSpPr>
          <p:nvPr/>
        </p:nvCxnSpPr>
        <p:spPr>
          <a:xfrm flipH="1">
            <a:off x="2919757" y="638176"/>
            <a:ext cx="7081493" cy="401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1"/>
          </p:cNvCxnSpPr>
          <p:nvPr/>
        </p:nvCxnSpPr>
        <p:spPr>
          <a:xfrm flipH="1" flipV="1">
            <a:off x="8859324" y="1142972"/>
            <a:ext cx="694251" cy="748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0"/>
          </p:cNvCxnSpPr>
          <p:nvPr/>
        </p:nvCxnSpPr>
        <p:spPr>
          <a:xfrm flipH="1" flipV="1">
            <a:off x="2129182" y="5267326"/>
            <a:ext cx="728319" cy="280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0"/>
          </p:cNvCxnSpPr>
          <p:nvPr/>
        </p:nvCxnSpPr>
        <p:spPr>
          <a:xfrm flipV="1">
            <a:off x="1123950" y="4238624"/>
            <a:ext cx="44851" cy="17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4" idx="2"/>
          </p:cNvCxnSpPr>
          <p:nvPr/>
        </p:nvCxnSpPr>
        <p:spPr>
          <a:xfrm flipV="1">
            <a:off x="5600699" y="6105525"/>
            <a:ext cx="1"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4" idx="0"/>
            <a:endCxn id="16" idx="1"/>
          </p:cNvCxnSpPr>
          <p:nvPr/>
        </p:nvCxnSpPr>
        <p:spPr>
          <a:xfrm flipV="1">
            <a:off x="5600700" y="3771901"/>
            <a:ext cx="1590675"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9718186" y="3981449"/>
            <a:ext cx="635490" cy="26786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p:cNvSpPr/>
          <p:nvPr/>
        </p:nvSpPr>
        <p:spPr>
          <a:xfrm>
            <a:off x="10525125" y="3562352"/>
            <a:ext cx="1038225" cy="34348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1" name="Straight Arrow Connector 50"/>
          <p:cNvCxnSpPr>
            <a:stCxn id="16" idx="3"/>
            <a:endCxn id="21" idx="1"/>
          </p:cNvCxnSpPr>
          <p:nvPr/>
        </p:nvCxnSpPr>
        <p:spPr>
          <a:xfrm>
            <a:off x="7600950" y="3771901"/>
            <a:ext cx="2047875" cy="1690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1" idx="0"/>
            <a:endCxn id="48" idx="2"/>
          </p:cNvCxnSpPr>
          <p:nvPr/>
        </p:nvCxnSpPr>
        <p:spPr>
          <a:xfrm flipH="1" flipV="1">
            <a:off x="10035931" y="4249314"/>
            <a:ext cx="755894" cy="74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96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49293" y="390249"/>
            <a:ext cx="1935846" cy="445129"/>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Registration</a:t>
            </a:r>
          </a:p>
        </p:txBody>
      </p:sp>
      <p:sp>
        <p:nvSpPr>
          <p:cNvPr id="8" name="TextBox 7"/>
          <p:cNvSpPr txBox="1"/>
          <p:nvPr/>
        </p:nvSpPr>
        <p:spPr>
          <a:xfrm>
            <a:off x="3585869" y="3048000"/>
            <a:ext cx="2286000" cy="1683488"/>
          </a:xfrm>
          <a:prstGeom prst="rect">
            <a:avLst/>
          </a:prstGeom>
          <a:noFill/>
        </p:spPr>
        <p:txBody>
          <a:bodyPr wrap="square" rtlCol="0">
            <a:noAutofit/>
          </a:bodyPr>
          <a:lstStyle/>
          <a:p>
            <a:r>
              <a:rPr lang="en-US" dirty="0">
                <a:solidFill>
                  <a:schemeClr val="tx1">
                    <a:lumMod val="50000"/>
                    <a:lumOff val="50000"/>
                  </a:schemeClr>
                </a:solidFill>
              </a:rPr>
              <a:t>Additional text or comments here</a:t>
            </a:r>
          </a:p>
        </p:txBody>
      </p:sp>
      <p:pic>
        <p:nvPicPr>
          <p:cNvPr id="11" name="Picture 10"/>
          <p:cNvPicPr>
            <a:picLocks noChangeAspect="1"/>
          </p:cNvPicPr>
          <p:nvPr/>
        </p:nvPicPr>
        <p:blipFill>
          <a:blip r:embed="rId2"/>
          <a:stretch>
            <a:fillRect/>
          </a:stretch>
        </p:blipFill>
        <p:spPr>
          <a:xfrm>
            <a:off x="2141909" y="835378"/>
            <a:ext cx="7764091" cy="5782429"/>
          </a:xfrm>
          <a:prstGeom prst="rect">
            <a:avLst/>
          </a:prstGeom>
        </p:spPr>
      </p:pic>
      <p:sp>
        <p:nvSpPr>
          <p:cNvPr id="6" name="Oval 5"/>
          <p:cNvSpPr/>
          <p:nvPr/>
        </p:nvSpPr>
        <p:spPr>
          <a:xfrm>
            <a:off x="2401661" y="1394806"/>
            <a:ext cx="895453"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416163" y="1825307"/>
            <a:ext cx="895453"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01660" y="2289862"/>
            <a:ext cx="895453"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416163" y="3174845"/>
            <a:ext cx="1169706"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6" idx="6"/>
          </p:cNvCxnSpPr>
          <p:nvPr/>
        </p:nvCxnSpPr>
        <p:spPr>
          <a:xfrm>
            <a:off x="3297114" y="1598614"/>
            <a:ext cx="30685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311616" y="2029115"/>
            <a:ext cx="3018846" cy="9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6"/>
          </p:cNvCxnSpPr>
          <p:nvPr/>
        </p:nvCxnSpPr>
        <p:spPr>
          <a:xfrm>
            <a:off x="3297113" y="2493670"/>
            <a:ext cx="3235572" cy="1295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6"/>
          </p:cNvCxnSpPr>
          <p:nvPr/>
        </p:nvCxnSpPr>
        <p:spPr>
          <a:xfrm>
            <a:off x="3585869" y="3378653"/>
            <a:ext cx="3052323" cy="203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06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5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500"/>
                                        <p:tgtEl>
                                          <p:spTgt spid="13"/>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600450" cy="3104065"/>
          </a:xfrm>
          <a:prstGeom prst="rect">
            <a:avLst/>
          </a:prstGeom>
        </p:spPr>
      </p:pic>
      <p:pic>
        <p:nvPicPr>
          <p:cNvPr id="4" name="Picture 3"/>
          <p:cNvPicPr>
            <a:picLocks noChangeAspect="1"/>
          </p:cNvPicPr>
          <p:nvPr/>
        </p:nvPicPr>
        <p:blipFill>
          <a:blip r:embed="rId3"/>
          <a:stretch>
            <a:fillRect/>
          </a:stretch>
        </p:blipFill>
        <p:spPr>
          <a:xfrm>
            <a:off x="-9525" y="3103015"/>
            <a:ext cx="3609975" cy="3754985"/>
          </a:xfrm>
          <a:prstGeom prst="rect">
            <a:avLst/>
          </a:prstGeom>
        </p:spPr>
      </p:pic>
      <p:pic>
        <p:nvPicPr>
          <p:cNvPr id="5" name="Picture 4"/>
          <p:cNvPicPr>
            <a:picLocks noChangeAspect="1"/>
          </p:cNvPicPr>
          <p:nvPr/>
        </p:nvPicPr>
        <p:blipFill>
          <a:blip r:embed="rId4"/>
          <a:stretch>
            <a:fillRect/>
          </a:stretch>
        </p:blipFill>
        <p:spPr>
          <a:xfrm>
            <a:off x="4110915" y="3103015"/>
            <a:ext cx="3601721" cy="3754985"/>
          </a:xfrm>
          <a:prstGeom prst="rect">
            <a:avLst/>
          </a:prstGeom>
        </p:spPr>
      </p:pic>
      <p:pic>
        <p:nvPicPr>
          <p:cNvPr id="6" name="Picture 5"/>
          <p:cNvPicPr>
            <a:picLocks noChangeAspect="1"/>
          </p:cNvPicPr>
          <p:nvPr/>
        </p:nvPicPr>
        <p:blipFill>
          <a:blip r:embed="rId5"/>
          <a:stretch>
            <a:fillRect/>
          </a:stretch>
        </p:blipFill>
        <p:spPr>
          <a:xfrm>
            <a:off x="8223102" y="1571625"/>
            <a:ext cx="3968898" cy="5286375"/>
          </a:xfrm>
          <a:prstGeom prst="rect">
            <a:avLst/>
          </a:prstGeom>
        </p:spPr>
      </p:pic>
      <p:sp>
        <p:nvSpPr>
          <p:cNvPr id="7" name="Rectangle 6"/>
          <p:cNvSpPr/>
          <p:nvPr/>
        </p:nvSpPr>
        <p:spPr>
          <a:xfrm>
            <a:off x="114301" y="828675"/>
            <a:ext cx="523874" cy="2000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971800" y="2686050"/>
            <a:ext cx="628648" cy="39536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23827" y="3562350"/>
            <a:ext cx="2400298" cy="2571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5010150" y="3562350"/>
            <a:ext cx="676276" cy="2571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1249026" y="1676401"/>
            <a:ext cx="400050" cy="381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9915525" y="1981200"/>
            <a:ext cx="1019176"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p:nvPicPr>
        <p:blipFill>
          <a:blip r:embed="rId6"/>
          <a:stretch>
            <a:fillRect/>
          </a:stretch>
        </p:blipFill>
        <p:spPr>
          <a:xfrm>
            <a:off x="3669362" y="0"/>
            <a:ext cx="4484826" cy="3081411"/>
          </a:xfrm>
          <a:prstGeom prst="rect">
            <a:avLst/>
          </a:prstGeom>
        </p:spPr>
      </p:pic>
      <p:sp>
        <p:nvSpPr>
          <p:cNvPr id="15" name="Rectangle 14"/>
          <p:cNvSpPr/>
          <p:nvPr/>
        </p:nvSpPr>
        <p:spPr>
          <a:xfrm>
            <a:off x="114301" y="4003127"/>
            <a:ext cx="1504949" cy="11752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3829050" y="1028700"/>
            <a:ext cx="4152900" cy="6477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7505700" y="2619375"/>
            <a:ext cx="476250" cy="46203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Elbow Connector 18"/>
          <p:cNvCxnSpPr>
            <a:stCxn id="8" idx="1"/>
            <a:endCxn id="4" idx="0"/>
          </p:cNvCxnSpPr>
          <p:nvPr/>
        </p:nvCxnSpPr>
        <p:spPr>
          <a:xfrm rot="10800000" flipV="1">
            <a:off x="1795464" y="2883731"/>
            <a:ext cx="1176337" cy="21928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69899" y="5331903"/>
            <a:ext cx="1930549" cy="1309687"/>
          </a:xfrm>
          <a:prstGeom prst="rect">
            <a:avLst/>
          </a:prstGeom>
          <a:noFill/>
        </p:spPr>
        <p:txBody>
          <a:bodyPr wrap="square" rtlCol="0">
            <a:noAutofit/>
          </a:bodyPr>
          <a:lstStyle/>
          <a:p>
            <a:r>
              <a:rPr lang="en-US" dirty="0">
                <a:solidFill>
                  <a:schemeClr val="tx1">
                    <a:lumMod val="50000"/>
                    <a:lumOff val="50000"/>
                  </a:schemeClr>
                </a:solidFill>
              </a:rPr>
              <a:t>Fill ‘Subject tab’ fields and click ‘Details tab’</a:t>
            </a:r>
          </a:p>
        </p:txBody>
      </p:sp>
      <p:sp>
        <p:nvSpPr>
          <p:cNvPr id="33" name="TextBox 32"/>
          <p:cNvSpPr txBox="1"/>
          <p:nvPr/>
        </p:nvSpPr>
        <p:spPr>
          <a:xfrm>
            <a:off x="5626894" y="3938587"/>
            <a:ext cx="2286000" cy="1309687"/>
          </a:xfrm>
          <a:prstGeom prst="rect">
            <a:avLst/>
          </a:prstGeom>
          <a:noFill/>
        </p:spPr>
        <p:txBody>
          <a:bodyPr wrap="square" rtlCol="0">
            <a:noAutofit/>
          </a:bodyPr>
          <a:lstStyle/>
          <a:p>
            <a:r>
              <a:rPr lang="en-US" dirty="0">
                <a:solidFill>
                  <a:schemeClr val="tx1">
                    <a:lumMod val="50000"/>
                    <a:lumOff val="50000"/>
                  </a:schemeClr>
                </a:solidFill>
              </a:rPr>
              <a:t>Fill ‘Details tab’ fields and click ‘State Data tab’</a:t>
            </a:r>
          </a:p>
        </p:txBody>
      </p:sp>
      <p:sp>
        <p:nvSpPr>
          <p:cNvPr id="35" name="TextBox 34"/>
          <p:cNvSpPr txBox="1"/>
          <p:nvPr/>
        </p:nvSpPr>
        <p:spPr>
          <a:xfrm>
            <a:off x="9906000" y="4514851"/>
            <a:ext cx="2066925" cy="733423"/>
          </a:xfrm>
          <a:prstGeom prst="rect">
            <a:avLst/>
          </a:prstGeom>
          <a:noFill/>
        </p:spPr>
        <p:txBody>
          <a:bodyPr wrap="square" rtlCol="0">
            <a:noAutofit/>
          </a:bodyPr>
          <a:lstStyle/>
          <a:p>
            <a:r>
              <a:rPr lang="en-US" dirty="0">
                <a:solidFill>
                  <a:schemeClr val="tx1">
                    <a:lumMod val="50000"/>
                    <a:lumOff val="50000"/>
                  </a:schemeClr>
                </a:solidFill>
              </a:rPr>
              <a:t>Fill ‘State Data tab’ fields and click Save</a:t>
            </a:r>
          </a:p>
        </p:txBody>
      </p:sp>
      <p:sp>
        <p:nvSpPr>
          <p:cNvPr id="45" name="TextBox 44"/>
          <p:cNvSpPr txBox="1"/>
          <p:nvPr/>
        </p:nvSpPr>
        <p:spPr>
          <a:xfrm>
            <a:off x="7777163" y="114304"/>
            <a:ext cx="2919412" cy="847794"/>
          </a:xfrm>
          <a:prstGeom prst="rect">
            <a:avLst/>
          </a:prstGeom>
          <a:noFill/>
        </p:spPr>
        <p:txBody>
          <a:bodyPr wrap="square" rtlCol="0">
            <a:noAutofit/>
          </a:bodyPr>
          <a:lstStyle/>
          <a:p>
            <a:r>
              <a:rPr lang="en-US" dirty="0">
                <a:solidFill>
                  <a:schemeClr val="tx1">
                    <a:lumMod val="50000"/>
                    <a:lumOff val="50000"/>
                  </a:schemeClr>
                </a:solidFill>
              </a:rPr>
              <a:t>This screen shows up on saving subject. Add more subject records if needed</a:t>
            </a:r>
          </a:p>
        </p:txBody>
      </p:sp>
      <p:cxnSp>
        <p:nvCxnSpPr>
          <p:cNvPr id="47" name="Straight Arrow Connector 46"/>
          <p:cNvCxnSpPr>
            <a:stCxn id="32" idx="0"/>
            <a:endCxn id="15" idx="3"/>
          </p:cNvCxnSpPr>
          <p:nvPr/>
        </p:nvCxnSpPr>
        <p:spPr>
          <a:xfrm flipH="1" flipV="1">
            <a:off x="1619250" y="4590754"/>
            <a:ext cx="1015924" cy="741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5" idx="0"/>
            <a:endCxn id="10" idx="1"/>
          </p:cNvCxnSpPr>
          <p:nvPr/>
        </p:nvCxnSpPr>
        <p:spPr>
          <a:xfrm flipV="1">
            <a:off x="866776" y="3690938"/>
            <a:ext cx="4143374" cy="312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0"/>
          </p:cNvCxnSpPr>
          <p:nvPr/>
        </p:nvCxnSpPr>
        <p:spPr>
          <a:xfrm flipV="1">
            <a:off x="6769894" y="2402840"/>
            <a:ext cx="3655219" cy="1535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5" idx="0"/>
          </p:cNvCxnSpPr>
          <p:nvPr/>
        </p:nvCxnSpPr>
        <p:spPr>
          <a:xfrm flipV="1">
            <a:off x="10939463" y="2057401"/>
            <a:ext cx="538919" cy="245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1" idx="0"/>
            <a:endCxn id="45" idx="2"/>
          </p:cNvCxnSpPr>
          <p:nvPr/>
        </p:nvCxnSpPr>
        <p:spPr>
          <a:xfrm flipH="1" flipV="1">
            <a:off x="9236869" y="962098"/>
            <a:ext cx="2212182" cy="714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5" idx="2"/>
            <a:endCxn id="17" idx="0"/>
          </p:cNvCxnSpPr>
          <p:nvPr/>
        </p:nvCxnSpPr>
        <p:spPr>
          <a:xfrm flipH="1">
            <a:off x="7743825" y="962098"/>
            <a:ext cx="1493044" cy="1657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22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3862918" cy="3140127"/>
          </a:xfrm>
          <a:prstGeom prst="rect">
            <a:avLst/>
          </a:prstGeom>
        </p:spPr>
      </p:pic>
      <p:pic>
        <p:nvPicPr>
          <p:cNvPr id="3" name="Picture 2"/>
          <p:cNvPicPr>
            <a:picLocks noChangeAspect="1"/>
          </p:cNvPicPr>
          <p:nvPr/>
        </p:nvPicPr>
        <p:blipFill>
          <a:blip r:embed="rId3"/>
          <a:stretch>
            <a:fillRect/>
          </a:stretch>
        </p:blipFill>
        <p:spPr>
          <a:xfrm>
            <a:off x="4194850" y="1"/>
            <a:ext cx="3825551" cy="3124200"/>
          </a:xfrm>
          <a:prstGeom prst="rect">
            <a:avLst/>
          </a:prstGeom>
        </p:spPr>
      </p:pic>
      <p:pic>
        <p:nvPicPr>
          <p:cNvPr id="4" name="Picture 3"/>
          <p:cNvPicPr>
            <a:picLocks noChangeAspect="1"/>
          </p:cNvPicPr>
          <p:nvPr/>
        </p:nvPicPr>
        <p:blipFill>
          <a:blip r:embed="rId4"/>
          <a:stretch>
            <a:fillRect/>
          </a:stretch>
        </p:blipFill>
        <p:spPr>
          <a:xfrm>
            <a:off x="8352333" y="-1"/>
            <a:ext cx="3839667" cy="3124201"/>
          </a:xfrm>
          <a:prstGeom prst="rect">
            <a:avLst/>
          </a:prstGeom>
        </p:spPr>
      </p:pic>
      <p:pic>
        <p:nvPicPr>
          <p:cNvPr id="5" name="Picture 4"/>
          <p:cNvPicPr>
            <a:picLocks noChangeAspect="1"/>
          </p:cNvPicPr>
          <p:nvPr/>
        </p:nvPicPr>
        <p:blipFill>
          <a:blip r:embed="rId5"/>
          <a:stretch>
            <a:fillRect/>
          </a:stretch>
        </p:blipFill>
        <p:spPr>
          <a:xfrm>
            <a:off x="2" y="3729356"/>
            <a:ext cx="3862918" cy="3128644"/>
          </a:xfrm>
          <a:prstGeom prst="rect">
            <a:avLst/>
          </a:prstGeom>
        </p:spPr>
      </p:pic>
      <p:pic>
        <p:nvPicPr>
          <p:cNvPr id="6" name="Picture 5"/>
          <p:cNvPicPr>
            <a:picLocks noChangeAspect="1"/>
          </p:cNvPicPr>
          <p:nvPr/>
        </p:nvPicPr>
        <p:blipFill>
          <a:blip r:embed="rId6"/>
          <a:stretch>
            <a:fillRect/>
          </a:stretch>
        </p:blipFill>
        <p:spPr>
          <a:xfrm>
            <a:off x="4194849" y="3729356"/>
            <a:ext cx="3837167" cy="3128644"/>
          </a:xfrm>
          <a:prstGeom prst="rect">
            <a:avLst/>
          </a:prstGeom>
        </p:spPr>
      </p:pic>
      <p:pic>
        <p:nvPicPr>
          <p:cNvPr id="8" name="Picture 7"/>
          <p:cNvPicPr>
            <a:picLocks noChangeAspect="1"/>
          </p:cNvPicPr>
          <p:nvPr/>
        </p:nvPicPr>
        <p:blipFill>
          <a:blip r:embed="rId7"/>
          <a:stretch>
            <a:fillRect/>
          </a:stretch>
        </p:blipFill>
        <p:spPr>
          <a:xfrm>
            <a:off x="8291532" y="3729356"/>
            <a:ext cx="3900468" cy="3128644"/>
          </a:xfrm>
          <a:prstGeom prst="rect">
            <a:avLst/>
          </a:prstGeom>
        </p:spPr>
      </p:pic>
      <p:sp>
        <p:nvSpPr>
          <p:cNvPr id="9" name="Rectangle 8"/>
          <p:cNvSpPr/>
          <p:nvPr/>
        </p:nvSpPr>
        <p:spPr>
          <a:xfrm>
            <a:off x="76200" y="581024"/>
            <a:ext cx="1638300" cy="122872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267199" y="581025"/>
            <a:ext cx="2009775" cy="8191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8478955" y="581025"/>
            <a:ext cx="1931870" cy="8191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76199" y="4907842"/>
            <a:ext cx="2619375" cy="8738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4267199" y="4907842"/>
            <a:ext cx="2581275" cy="10738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8478955" y="4676775"/>
            <a:ext cx="3589220" cy="3143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8829675" y="6462639"/>
            <a:ext cx="3238499" cy="39536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6375020" y="1400174"/>
            <a:ext cx="1772003" cy="828675"/>
          </a:xfrm>
          <a:prstGeom prst="rect">
            <a:avLst/>
          </a:prstGeom>
          <a:noFill/>
        </p:spPr>
        <p:txBody>
          <a:bodyPr wrap="square" rtlCol="0">
            <a:noAutofit/>
          </a:bodyPr>
          <a:lstStyle/>
          <a:p>
            <a:r>
              <a:rPr lang="en-US" dirty="0">
                <a:solidFill>
                  <a:schemeClr val="tx1">
                    <a:lumMod val="50000"/>
                    <a:lumOff val="50000"/>
                  </a:schemeClr>
                </a:solidFill>
              </a:rPr>
              <a:t>Search existing client by code or name</a:t>
            </a:r>
          </a:p>
        </p:txBody>
      </p:sp>
      <p:sp>
        <p:nvSpPr>
          <p:cNvPr id="17" name="TextBox 16"/>
          <p:cNvSpPr txBox="1"/>
          <p:nvPr/>
        </p:nvSpPr>
        <p:spPr>
          <a:xfrm>
            <a:off x="1714500" y="4246517"/>
            <a:ext cx="2428873" cy="587421"/>
          </a:xfrm>
          <a:prstGeom prst="rect">
            <a:avLst/>
          </a:prstGeom>
          <a:noFill/>
        </p:spPr>
        <p:txBody>
          <a:bodyPr wrap="square" rtlCol="0">
            <a:noAutofit/>
          </a:bodyPr>
          <a:lstStyle/>
          <a:p>
            <a:r>
              <a:rPr lang="en-US" dirty="0">
                <a:solidFill>
                  <a:schemeClr val="tx1">
                    <a:lumMod val="50000"/>
                    <a:lumOff val="50000"/>
                  </a:schemeClr>
                </a:solidFill>
              </a:rPr>
              <a:t>Search existing program by code or name</a:t>
            </a:r>
          </a:p>
        </p:txBody>
      </p:sp>
      <p:sp>
        <p:nvSpPr>
          <p:cNvPr id="19" name="Rectangle 18"/>
          <p:cNvSpPr/>
          <p:nvPr/>
        </p:nvSpPr>
        <p:spPr>
          <a:xfrm>
            <a:off x="7124701" y="3760079"/>
            <a:ext cx="400050" cy="48643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Arrow Connector 20"/>
          <p:cNvCxnSpPr>
            <a:stCxn id="10" idx="3"/>
            <a:endCxn id="16" idx="0"/>
          </p:cNvCxnSpPr>
          <p:nvPr/>
        </p:nvCxnSpPr>
        <p:spPr>
          <a:xfrm>
            <a:off x="6276974" y="990600"/>
            <a:ext cx="984048" cy="40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1"/>
            <a:endCxn id="16" idx="0"/>
          </p:cNvCxnSpPr>
          <p:nvPr/>
        </p:nvCxnSpPr>
        <p:spPr>
          <a:xfrm flipH="1">
            <a:off x="7261022" y="990600"/>
            <a:ext cx="1217933" cy="40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17" idx="2"/>
          </p:cNvCxnSpPr>
          <p:nvPr/>
        </p:nvCxnSpPr>
        <p:spPr>
          <a:xfrm flipV="1">
            <a:off x="2695574" y="4833938"/>
            <a:ext cx="233363" cy="510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1"/>
            <a:endCxn id="17" idx="2"/>
          </p:cNvCxnSpPr>
          <p:nvPr/>
        </p:nvCxnSpPr>
        <p:spPr>
          <a:xfrm flipH="1" flipV="1">
            <a:off x="2928937" y="4833938"/>
            <a:ext cx="1338262" cy="61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2"/>
          </p:cNvCxnSpPr>
          <p:nvPr/>
        </p:nvCxnSpPr>
        <p:spPr>
          <a:xfrm flipV="1">
            <a:off x="7124701" y="4246517"/>
            <a:ext cx="200025" cy="220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9" idx="3"/>
            <a:endCxn id="14" idx="1"/>
          </p:cNvCxnSpPr>
          <p:nvPr/>
        </p:nvCxnSpPr>
        <p:spPr>
          <a:xfrm>
            <a:off x="7524751" y="4003298"/>
            <a:ext cx="954204" cy="83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66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2150" y="990600"/>
            <a:ext cx="7994810" cy="4762500"/>
          </a:xfrm>
          <a:prstGeom prst="rect">
            <a:avLst/>
          </a:prstGeom>
        </p:spPr>
      </p:pic>
      <p:sp>
        <p:nvSpPr>
          <p:cNvPr id="4" name="TextBox 3"/>
          <p:cNvSpPr txBox="1"/>
          <p:nvPr/>
        </p:nvSpPr>
        <p:spPr>
          <a:xfrm>
            <a:off x="6879845" y="4507790"/>
            <a:ext cx="1968880" cy="828675"/>
          </a:xfrm>
          <a:prstGeom prst="rect">
            <a:avLst/>
          </a:prstGeom>
          <a:noFill/>
        </p:spPr>
        <p:txBody>
          <a:bodyPr wrap="square" rtlCol="0">
            <a:noAutofit/>
          </a:bodyPr>
          <a:lstStyle/>
          <a:p>
            <a:r>
              <a:rPr lang="en-US" dirty="0">
                <a:solidFill>
                  <a:schemeClr val="tx1">
                    <a:lumMod val="50000"/>
                    <a:lumOff val="50000"/>
                  </a:schemeClr>
                </a:solidFill>
              </a:rPr>
              <a:t>You can manually change the start &amp; end date</a:t>
            </a:r>
          </a:p>
        </p:txBody>
      </p:sp>
      <p:sp>
        <p:nvSpPr>
          <p:cNvPr id="5" name="TextBox 4"/>
          <p:cNvSpPr txBox="1"/>
          <p:nvPr/>
        </p:nvSpPr>
        <p:spPr>
          <a:xfrm>
            <a:off x="4330426" y="2901594"/>
            <a:ext cx="1772003" cy="828675"/>
          </a:xfrm>
          <a:prstGeom prst="rect">
            <a:avLst/>
          </a:prstGeom>
          <a:noFill/>
        </p:spPr>
        <p:txBody>
          <a:bodyPr wrap="square" rtlCol="0">
            <a:noAutofit/>
          </a:bodyPr>
          <a:lstStyle/>
          <a:p>
            <a:r>
              <a:rPr lang="en-US" dirty="0">
                <a:solidFill>
                  <a:schemeClr val="tx1">
                    <a:lumMod val="50000"/>
                    <a:lumOff val="50000"/>
                  </a:schemeClr>
                </a:solidFill>
              </a:rPr>
              <a:t>Sets start and end date.</a:t>
            </a:r>
          </a:p>
        </p:txBody>
      </p:sp>
      <p:sp>
        <p:nvSpPr>
          <p:cNvPr id="6" name="TextBox 5"/>
          <p:cNvSpPr txBox="1"/>
          <p:nvPr/>
        </p:nvSpPr>
        <p:spPr>
          <a:xfrm>
            <a:off x="5842160" y="1187095"/>
            <a:ext cx="1772003" cy="828675"/>
          </a:xfrm>
          <a:prstGeom prst="rect">
            <a:avLst/>
          </a:prstGeom>
          <a:noFill/>
        </p:spPr>
        <p:txBody>
          <a:bodyPr wrap="square" rtlCol="0">
            <a:noAutofit/>
          </a:bodyPr>
          <a:lstStyle/>
          <a:p>
            <a:r>
              <a:rPr lang="en-US" dirty="0">
                <a:solidFill>
                  <a:schemeClr val="tx1">
                    <a:lumMod val="50000"/>
                    <a:lumOff val="50000"/>
                  </a:schemeClr>
                </a:solidFill>
              </a:rPr>
              <a:t>Hit Save to start Export process</a:t>
            </a:r>
          </a:p>
        </p:txBody>
      </p:sp>
      <p:sp>
        <p:nvSpPr>
          <p:cNvPr id="7" name="Rectangle 6"/>
          <p:cNvSpPr/>
          <p:nvPr/>
        </p:nvSpPr>
        <p:spPr>
          <a:xfrm>
            <a:off x="2247899" y="2212267"/>
            <a:ext cx="1809751" cy="10452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6102429" y="2212266"/>
            <a:ext cx="3479721" cy="22073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a:endCxn id="8" idx="1"/>
          </p:cNvCxnSpPr>
          <p:nvPr/>
        </p:nvCxnSpPr>
        <p:spPr>
          <a:xfrm>
            <a:off x="4095750" y="2743200"/>
            <a:ext cx="2006679" cy="572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305800" y="1078792"/>
            <a:ext cx="885825" cy="10452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Arrow Connector 14"/>
          <p:cNvCxnSpPr>
            <a:endCxn id="13" idx="1"/>
          </p:cNvCxnSpPr>
          <p:nvPr/>
        </p:nvCxnSpPr>
        <p:spPr>
          <a:xfrm>
            <a:off x="7614163" y="1601432"/>
            <a:ext cx="691637"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7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24625" y="0"/>
            <a:ext cx="5667375" cy="3539154"/>
          </a:xfrm>
          <a:prstGeom prst="rect">
            <a:avLst/>
          </a:prstGeom>
        </p:spPr>
      </p:pic>
      <p:pic>
        <p:nvPicPr>
          <p:cNvPr id="3" name="Picture 2"/>
          <p:cNvPicPr>
            <a:picLocks noChangeAspect="1"/>
          </p:cNvPicPr>
          <p:nvPr/>
        </p:nvPicPr>
        <p:blipFill>
          <a:blip r:embed="rId3"/>
          <a:stretch>
            <a:fillRect/>
          </a:stretch>
        </p:blipFill>
        <p:spPr>
          <a:xfrm>
            <a:off x="0" y="0"/>
            <a:ext cx="6221642" cy="3539154"/>
          </a:xfrm>
          <a:prstGeom prst="rect">
            <a:avLst/>
          </a:prstGeom>
        </p:spPr>
      </p:pic>
      <p:pic>
        <p:nvPicPr>
          <p:cNvPr id="4" name="Picture 3"/>
          <p:cNvPicPr>
            <a:picLocks noChangeAspect="1"/>
          </p:cNvPicPr>
          <p:nvPr/>
        </p:nvPicPr>
        <p:blipFill>
          <a:blip r:embed="rId4"/>
          <a:stretch>
            <a:fillRect/>
          </a:stretch>
        </p:blipFill>
        <p:spPr>
          <a:xfrm>
            <a:off x="2358346" y="3810000"/>
            <a:ext cx="1504950" cy="3048000"/>
          </a:xfrm>
          <a:prstGeom prst="rect">
            <a:avLst/>
          </a:prstGeom>
        </p:spPr>
      </p:pic>
      <p:pic>
        <p:nvPicPr>
          <p:cNvPr id="5" name="Picture 4"/>
          <p:cNvPicPr>
            <a:picLocks noChangeAspect="1"/>
          </p:cNvPicPr>
          <p:nvPr/>
        </p:nvPicPr>
        <p:blipFill>
          <a:blip r:embed="rId5"/>
          <a:stretch>
            <a:fillRect/>
          </a:stretch>
        </p:blipFill>
        <p:spPr>
          <a:xfrm>
            <a:off x="0" y="3810000"/>
            <a:ext cx="2020957" cy="3048000"/>
          </a:xfrm>
          <a:prstGeom prst="rect">
            <a:avLst/>
          </a:prstGeom>
        </p:spPr>
      </p:pic>
      <p:sp>
        <p:nvSpPr>
          <p:cNvPr id="6" name="TextBox 5"/>
          <p:cNvSpPr txBox="1"/>
          <p:nvPr/>
        </p:nvSpPr>
        <p:spPr>
          <a:xfrm>
            <a:off x="3962401" y="3810000"/>
            <a:ext cx="2259242" cy="828675"/>
          </a:xfrm>
          <a:prstGeom prst="rect">
            <a:avLst/>
          </a:prstGeom>
          <a:noFill/>
        </p:spPr>
        <p:txBody>
          <a:bodyPr wrap="square" rtlCol="0">
            <a:noAutofit/>
          </a:bodyPr>
          <a:lstStyle/>
          <a:p>
            <a:r>
              <a:rPr lang="en-US" dirty="0">
                <a:solidFill>
                  <a:schemeClr val="tx1">
                    <a:lumMod val="50000"/>
                    <a:lumOff val="50000"/>
                  </a:schemeClr>
                </a:solidFill>
              </a:rPr>
              <a:t>Create a Zip folder with AVS verified NAT files. Please verify the filenames should match exactly as shown in the image. Upload the folder, check the checkbox and hit ‘Import Files’ button to start import process.  </a:t>
            </a:r>
          </a:p>
        </p:txBody>
      </p:sp>
      <p:sp>
        <p:nvSpPr>
          <p:cNvPr id="7" name="TextBox 6"/>
          <p:cNvSpPr txBox="1"/>
          <p:nvPr/>
        </p:nvSpPr>
        <p:spPr>
          <a:xfrm>
            <a:off x="7353300" y="3809999"/>
            <a:ext cx="3886200" cy="2600326"/>
          </a:xfrm>
          <a:prstGeom prst="rect">
            <a:avLst/>
          </a:prstGeom>
          <a:noFill/>
        </p:spPr>
        <p:txBody>
          <a:bodyPr wrap="square" rtlCol="0">
            <a:noAutofit/>
          </a:bodyPr>
          <a:lstStyle/>
          <a:p>
            <a:r>
              <a:rPr lang="en-US" dirty="0">
                <a:solidFill>
                  <a:schemeClr val="tx1">
                    <a:lumMod val="50000"/>
                    <a:lumOff val="50000"/>
                  </a:schemeClr>
                </a:solidFill>
              </a:rPr>
              <a:t>If your Ace </a:t>
            </a:r>
            <a:r>
              <a:rPr lang="en-US" dirty="0" err="1">
                <a:solidFill>
                  <a:schemeClr val="tx1">
                    <a:lumMod val="50000"/>
                    <a:lumOff val="50000"/>
                  </a:schemeClr>
                </a:solidFill>
              </a:rPr>
              <a:t>Avetmiss</a:t>
            </a:r>
            <a:r>
              <a:rPr lang="en-US" dirty="0">
                <a:solidFill>
                  <a:schemeClr val="tx1">
                    <a:lumMod val="50000"/>
                    <a:lumOff val="50000"/>
                  </a:schemeClr>
                </a:solidFill>
              </a:rPr>
              <a:t> account has data, then you will not be able to Import. You can delete all you data using the ‘Delete All Data’ button. Once your data is deleted, you will be able to import.</a:t>
            </a:r>
          </a:p>
        </p:txBody>
      </p:sp>
      <p:sp>
        <p:nvSpPr>
          <p:cNvPr id="8" name="Rectangle 7"/>
          <p:cNvSpPr/>
          <p:nvPr/>
        </p:nvSpPr>
        <p:spPr>
          <a:xfrm>
            <a:off x="0" y="1447800"/>
            <a:ext cx="6221642" cy="8667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66675" y="2924175"/>
            <a:ext cx="6154967" cy="4476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524625" y="512079"/>
            <a:ext cx="5314950" cy="49757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6524624" y="3057525"/>
            <a:ext cx="5591175" cy="48162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6699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49293" y="390249"/>
            <a:ext cx="1935846" cy="445129"/>
          </a:xfrm>
          <a:prstGeom prst="roundRect">
            <a:avLst>
              <a:gd name="adj" fmla="val 9723"/>
            </a:avLst>
          </a:prstGeom>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Login</a:t>
            </a:r>
          </a:p>
        </p:txBody>
      </p:sp>
      <p:pic>
        <p:nvPicPr>
          <p:cNvPr id="2" name="Picture 1"/>
          <p:cNvPicPr>
            <a:picLocks noChangeAspect="1"/>
          </p:cNvPicPr>
          <p:nvPr/>
        </p:nvPicPr>
        <p:blipFill>
          <a:blip r:embed="rId2"/>
          <a:stretch>
            <a:fillRect/>
          </a:stretch>
        </p:blipFill>
        <p:spPr>
          <a:xfrm>
            <a:off x="2249293" y="835378"/>
            <a:ext cx="8666285" cy="4161192"/>
          </a:xfrm>
          <a:prstGeom prst="rect">
            <a:avLst/>
          </a:prstGeom>
        </p:spPr>
      </p:pic>
      <p:sp>
        <p:nvSpPr>
          <p:cNvPr id="6" name="Oval 5"/>
          <p:cNvSpPr/>
          <p:nvPr/>
        </p:nvSpPr>
        <p:spPr>
          <a:xfrm>
            <a:off x="8150016" y="2471481"/>
            <a:ext cx="1098759"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6" idx="2"/>
            <a:endCxn id="27" idx="0"/>
          </p:cNvCxnSpPr>
          <p:nvPr/>
        </p:nvCxnSpPr>
        <p:spPr>
          <a:xfrm flipH="1">
            <a:off x="1528469" y="2675289"/>
            <a:ext cx="6621547" cy="2321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150016" y="2991297"/>
            <a:ext cx="1098759" cy="332928"/>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4" idx="2"/>
            <a:endCxn id="28" idx="0"/>
          </p:cNvCxnSpPr>
          <p:nvPr/>
        </p:nvCxnSpPr>
        <p:spPr>
          <a:xfrm flipH="1">
            <a:off x="3814469" y="3157761"/>
            <a:ext cx="4335547" cy="1838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096478" y="3436425"/>
            <a:ext cx="1152297"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8" idx="2"/>
            <a:endCxn id="29" idx="0"/>
          </p:cNvCxnSpPr>
          <p:nvPr/>
        </p:nvCxnSpPr>
        <p:spPr>
          <a:xfrm flipH="1">
            <a:off x="5958033" y="3640233"/>
            <a:ext cx="2138445" cy="1356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083010" y="3844041"/>
            <a:ext cx="1763695"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endCxn id="30" idx="0"/>
          </p:cNvCxnSpPr>
          <p:nvPr/>
        </p:nvCxnSpPr>
        <p:spPr>
          <a:xfrm flipH="1">
            <a:off x="8032945" y="4251657"/>
            <a:ext cx="1000564" cy="74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9999105" y="3844041"/>
            <a:ext cx="895453" cy="407616"/>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5" idx="4"/>
            <a:endCxn id="31" idx="0"/>
          </p:cNvCxnSpPr>
          <p:nvPr/>
        </p:nvCxnSpPr>
        <p:spPr>
          <a:xfrm flipH="1">
            <a:off x="10176509" y="4251657"/>
            <a:ext cx="270323" cy="74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5469" y="4996570"/>
            <a:ext cx="2286000" cy="1683488"/>
          </a:xfrm>
          <a:prstGeom prst="rect">
            <a:avLst/>
          </a:prstGeom>
          <a:noFill/>
        </p:spPr>
        <p:txBody>
          <a:bodyPr wrap="square" rtlCol="0">
            <a:noAutofit/>
          </a:bodyPr>
          <a:lstStyle/>
          <a:p>
            <a:r>
              <a:rPr lang="en-US" dirty="0">
                <a:solidFill>
                  <a:schemeClr val="tx1">
                    <a:lumMod val="50000"/>
                    <a:lumOff val="50000"/>
                  </a:schemeClr>
                </a:solidFill>
              </a:rPr>
              <a:t>Provide your registered username</a:t>
            </a:r>
          </a:p>
        </p:txBody>
      </p:sp>
      <p:sp>
        <p:nvSpPr>
          <p:cNvPr id="28" name="TextBox 27"/>
          <p:cNvSpPr txBox="1"/>
          <p:nvPr/>
        </p:nvSpPr>
        <p:spPr>
          <a:xfrm>
            <a:off x="2671469" y="4996570"/>
            <a:ext cx="2286000" cy="1683488"/>
          </a:xfrm>
          <a:prstGeom prst="rect">
            <a:avLst/>
          </a:prstGeom>
          <a:noFill/>
        </p:spPr>
        <p:txBody>
          <a:bodyPr wrap="square" rtlCol="0">
            <a:noAutofit/>
          </a:bodyPr>
          <a:lstStyle/>
          <a:p>
            <a:r>
              <a:rPr lang="en-US" dirty="0">
                <a:solidFill>
                  <a:schemeClr val="tx1">
                    <a:lumMod val="50000"/>
                    <a:lumOff val="50000"/>
                  </a:schemeClr>
                </a:solidFill>
              </a:rPr>
              <a:t>Provide your password </a:t>
            </a:r>
          </a:p>
        </p:txBody>
      </p:sp>
      <p:sp>
        <p:nvSpPr>
          <p:cNvPr id="29" name="TextBox 28"/>
          <p:cNvSpPr txBox="1"/>
          <p:nvPr/>
        </p:nvSpPr>
        <p:spPr>
          <a:xfrm>
            <a:off x="4815033" y="4996570"/>
            <a:ext cx="2286000" cy="1683488"/>
          </a:xfrm>
          <a:prstGeom prst="rect">
            <a:avLst/>
          </a:prstGeom>
          <a:noFill/>
        </p:spPr>
        <p:txBody>
          <a:bodyPr wrap="square" rtlCol="0">
            <a:noAutofit/>
          </a:bodyPr>
          <a:lstStyle/>
          <a:p>
            <a:r>
              <a:rPr lang="en-US" dirty="0">
                <a:solidFill>
                  <a:schemeClr val="tx1">
                    <a:lumMod val="50000"/>
                    <a:lumOff val="50000"/>
                  </a:schemeClr>
                </a:solidFill>
              </a:rPr>
              <a:t>Click Log In button after punching in  your username and password</a:t>
            </a:r>
          </a:p>
        </p:txBody>
      </p:sp>
      <p:sp>
        <p:nvSpPr>
          <p:cNvPr id="30" name="TextBox 29"/>
          <p:cNvSpPr txBox="1"/>
          <p:nvPr/>
        </p:nvSpPr>
        <p:spPr>
          <a:xfrm>
            <a:off x="6889945" y="4996570"/>
            <a:ext cx="2286000" cy="1683488"/>
          </a:xfrm>
          <a:prstGeom prst="rect">
            <a:avLst/>
          </a:prstGeom>
          <a:noFill/>
        </p:spPr>
        <p:txBody>
          <a:bodyPr wrap="square" rtlCol="0">
            <a:noAutofit/>
          </a:bodyPr>
          <a:lstStyle/>
          <a:p>
            <a:r>
              <a:rPr lang="en-US" dirty="0">
                <a:solidFill>
                  <a:schemeClr val="tx1">
                    <a:lumMod val="50000"/>
                    <a:lumOff val="50000"/>
                  </a:schemeClr>
                </a:solidFill>
              </a:rPr>
              <a:t>Click this link if you have forgotten either your username or your password</a:t>
            </a:r>
          </a:p>
        </p:txBody>
      </p:sp>
      <p:sp>
        <p:nvSpPr>
          <p:cNvPr id="31" name="TextBox 30"/>
          <p:cNvSpPr txBox="1"/>
          <p:nvPr/>
        </p:nvSpPr>
        <p:spPr>
          <a:xfrm>
            <a:off x="9033509" y="4996570"/>
            <a:ext cx="2286000" cy="1683488"/>
          </a:xfrm>
          <a:prstGeom prst="rect">
            <a:avLst/>
          </a:prstGeom>
          <a:noFill/>
        </p:spPr>
        <p:txBody>
          <a:bodyPr wrap="square" rtlCol="0">
            <a:noAutofit/>
          </a:bodyPr>
          <a:lstStyle/>
          <a:p>
            <a:r>
              <a:rPr lang="en-US" dirty="0">
                <a:solidFill>
                  <a:schemeClr val="tx1">
                    <a:lumMod val="50000"/>
                    <a:lumOff val="50000"/>
                  </a:schemeClr>
                </a:solidFill>
              </a:rPr>
              <a:t>New user ? Register before you can login</a:t>
            </a:r>
          </a:p>
        </p:txBody>
      </p:sp>
    </p:spTree>
    <p:extLst>
      <p:ext uri="{BB962C8B-B14F-4D97-AF65-F5344CB8AC3E}">
        <p14:creationId xmlns:p14="http://schemas.microsoft.com/office/powerpoint/2010/main" val="32720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5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500"/>
                                        <p:tgtEl>
                                          <p:spTgt spid="1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500"/>
                                        <p:tgtEl>
                                          <p:spTgt spid="2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22"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4024" y="185330"/>
            <a:ext cx="8810625" cy="6672670"/>
          </a:xfrm>
          <a:prstGeom prst="rect">
            <a:avLst/>
          </a:prstGeom>
        </p:spPr>
      </p:pic>
      <p:sp>
        <p:nvSpPr>
          <p:cNvPr id="4" name="Rectangle 3"/>
          <p:cNvSpPr/>
          <p:nvPr/>
        </p:nvSpPr>
        <p:spPr>
          <a:xfrm>
            <a:off x="1724025" y="952499"/>
            <a:ext cx="8810624" cy="59055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0" y="1647825"/>
            <a:ext cx="1619250" cy="1683488"/>
          </a:xfrm>
          <a:prstGeom prst="rect">
            <a:avLst/>
          </a:prstGeom>
          <a:noFill/>
        </p:spPr>
        <p:txBody>
          <a:bodyPr wrap="square" rtlCol="0">
            <a:noAutofit/>
          </a:bodyPr>
          <a:lstStyle/>
          <a:p>
            <a:r>
              <a:rPr lang="en-US" dirty="0">
                <a:solidFill>
                  <a:schemeClr val="tx1">
                    <a:lumMod val="50000"/>
                    <a:lumOff val="50000"/>
                  </a:schemeClr>
                </a:solidFill>
              </a:rPr>
              <a:t>Home Screen : </a:t>
            </a:r>
          </a:p>
          <a:p>
            <a:r>
              <a:rPr lang="en-US" dirty="0">
                <a:solidFill>
                  <a:schemeClr val="tx1">
                    <a:lumMod val="50000"/>
                    <a:lumOff val="50000"/>
                  </a:schemeClr>
                </a:solidFill>
              </a:rPr>
              <a:t>Shows the global navigation menu</a:t>
            </a:r>
          </a:p>
        </p:txBody>
      </p:sp>
      <p:cxnSp>
        <p:nvCxnSpPr>
          <p:cNvPr id="7" name="Straight Arrow Connector 6"/>
          <p:cNvCxnSpPr>
            <a:stCxn id="4" idx="1"/>
            <a:endCxn id="5" idx="2"/>
          </p:cNvCxnSpPr>
          <p:nvPr/>
        </p:nvCxnSpPr>
        <p:spPr>
          <a:xfrm flipH="1" flipV="1">
            <a:off x="809625" y="3331313"/>
            <a:ext cx="914400" cy="573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87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1448" y="26460"/>
            <a:ext cx="4682452" cy="6831540"/>
          </a:xfrm>
          <a:prstGeom prst="rect">
            <a:avLst/>
          </a:prstGeom>
        </p:spPr>
      </p:pic>
      <p:sp>
        <p:nvSpPr>
          <p:cNvPr id="3" name="Oval 2"/>
          <p:cNvSpPr/>
          <p:nvPr/>
        </p:nvSpPr>
        <p:spPr>
          <a:xfrm>
            <a:off x="3661448" y="133351"/>
            <a:ext cx="653377" cy="695324"/>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24350" y="114300"/>
            <a:ext cx="1638300" cy="6191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238625" y="733425"/>
            <a:ext cx="4105275" cy="60007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563899" y="733425"/>
            <a:ext cx="2286000" cy="1683488"/>
          </a:xfrm>
          <a:prstGeom prst="rect">
            <a:avLst/>
          </a:prstGeom>
          <a:noFill/>
        </p:spPr>
        <p:txBody>
          <a:bodyPr wrap="square" rtlCol="0">
            <a:noAutofit/>
          </a:bodyPr>
          <a:lstStyle/>
          <a:p>
            <a:r>
              <a:rPr lang="en-US" dirty="0">
                <a:solidFill>
                  <a:schemeClr val="tx1">
                    <a:lumMod val="50000"/>
                    <a:lumOff val="50000"/>
                  </a:schemeClr>
                </a:solidFill>
              </a:rPr>
              <a:t>Back button. Takes you to the previous screen</a:t>
            </a:r>
          </a:p>
        </p:txBody>
      </p:sp>
      <p:sp>
        <p:nvSpPr>
          <p:cNvPr id="12" name="TextBox 11"/>
          <p:cNvSpPr txBox="1"/>
          <p:nvPr/>
        </p:nvSpPr>
        <p:spPr>
          <a:xfrm>
            <a:off x="9129419" y="733425"/>
            <a:ext cx="2286000" cy="1683488"/>
          </a:xfrm>
          <a:prstGeom prst="rect">
            <a:avLst/>
          </a:prstGeom>
          <a:noFill/>
        </p:spPr>
        <p:txBody>
          <a:bodyPr wrap="square" rtlCol="0">
            <a:noAutofit/>
          </a:bodyPr>
          <a:lstStyle/>
          <a:p>
            <a:r>
              <a:rPr lang="en-US" dirty="0">
                <a:solidFill>
                  <a:schemeClr val="tx1">
                    <a:lumMod val="50000"/>
                    <a:lumOff val="50000"/>
                  </a:schemeClr>
                </a:solidFill>
              </a:rPr>
              <a:t>Global Navigation : available in all the screens. Helps quickly navigate to any screen from any screen.</a:t>
            </a:r>
          </a:p>
        </p:txBody>
      </p:sp>
      <p:cxnSp>
        <p:nvCxnSpPr>
          <p:cNvPr id="15" name="Straight Arrow Connector 14"/>
          <p:cNvCxnSpPr>
            <a:stCxn id="3" idx="2"/>
            <a:endCxn id="11" idx="0"/>
          </p:cNvCxnSpPr>
          <p:nvPr/>
        </p:nvCxnSpPr>
        <p:spPr>
          <a:xfrm flipH="1">
            <a:off x="1706899" y="481013"/>
            <a:ext cx="1954549" cy="252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2" idx="2"/>
          </p:cNvCxnSpPr>
          <p:nvPr/>
        </p:nvCxnSpPr>
        <p:spPr>
          <a:xfrm flipV="1">
            <a:off x="8343900" y="2416913"/>
            <a:ext cx="1928519" cy="131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a:endCxn id="12" idx="0"/>
          </p:cNvCxnSpPr>
          <p:nvPr/>
        </p:nvCxnSpPr>
        <p:spPr>
          <a:xfrm>
            <a:off x="5962650" y="423863"/>
            <a:ext cx="4309769" cy="309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0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784057" cy="3333750"/>
          </a:xfrm>
          <a:prstGeom prst="rect">
            <a:avLst/>
          </a:prstGeom>
        </p:spPr>
      </p:pic>
      <p:pic>
        <p:nvPicPr>
          <p:cNvPr id="3" name="Picture 2"/>
          <p:cNvPicPr>
            <a:picLocks noChangeAspect="1"/>
          </p:cNvPicPr>
          <p:nvPr/>
        </p:nvPicPr>
        <p:blipFill>
          <a:blip r:embed="rId3"/>
          <a:stretch>
            <a:fillRect/>
          </a:stretch>
        </p:blipFill>
        <p:spPr>
          <a:xfrm>
            <a:off x="6388894" y="0"/>
            <a:ext cx="5803106" cy="3353091"/>
          </a:xfrm>
          <a:prstGeom prst="rect">
            <a:avLst/>
          </a:prstGeom>
        </p:spPr>
      </p:pic>
      <p:pic>
        <p:nvPicPr>
          <p:cNvPr id="4" name="Picture 3"/>
          <p:cNvPicPr>
            <a:picLocks noChangeAspect="1"/>
          </p:cNvPicPr>
          <p:nvPr/>
        </p:nvPicPr>
        <p:blipFill>
          <a:blip r:embed="rId4"/>
          <a:stretch>
            <a:fillRect/>
          </a:stretch>
        </p:blipFill>
        <p:spPr>
          <a:xfrm>
            <a:off x="6388894" y="3522688"/>
            <a:ext cx="5751966" cy="3335312"/>
          </a:xfrm>
          <a:prstGeom prst="rect">
            <a:avLst/>
          </a:prstGeom>
        </p:spPr>
      </p:pic>
      <p:pic>
        <p:nvPicPr>
          <p:cNvPr id="5" name="Picture 4"/>
          <p:cNvPicPr>
            <a:picLocks noChangeAspect="1"/>
          </p:cNvPicPr>
          <p:nvPr/>
        </p:nvPicPr>
        <p:blipFill>
          <a:blip r:embed="rId5"/>
          <a:stretch>
            <a:fillRect/>
          </a:stretch>
        </p:blipFill>
        <p:spPr>
          <a:xfrm>
            <a:off x="0" y="3522688"/>
            <a:ext cx="5788970" cy="3335312"/>
          </a:xfrm>
          <a:prstGeom prst="rect">
            <a:avLst/>
          </a:prstGeom>
        </p:spPr>
      </p:pic>
      <p:sp>
        <p:nvSpPr>
          <p:cNvPr id="6" name="Rectangle 5"/>
          <p:cNvSpPr/>
          <p:nvPr/>
        </p:nvSpPr>
        <p:spPr>
          <a:xfrm>
            <a:off x="-2" y="2809875"/>
            <a:ext cx="5784057" cy="5238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8915399" y="2809875"/>
            <a:ext cx="2314575" cy="5238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4038599" y="6000750"/>
            <a:ext cx="1745455" cy="8572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9639300" y="6334125"/>
            <a:ext cx="847725" cy="5238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7848599" y="4476750"/>
            <a:ext cx="2981326" cy="14001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1938044" y="1968131"/>
            <a:ext cx="2286000" cy="1683488"/>
          </a:xfrm>
          <a:prstGeom prst="rect">
            <a:avLst/>
          </a:prstGeom>
          <a:noFill/>
        </p:spPr>
        <p:txBody>
          <a:bodyPr wrap="square" rtlCol="0">
            <a:noAutofit/>
          </a:bodyPr>
          <a:lstStyle/>
          <a:p>
            <a:r>
              <a:rPr lang="en-US" dirty="0">
                <a:solidFill>
                  <a:schemeClr val="tx1">
                    <a:lumMod val="50000"/>
                    <a:lumOff val="50000"/>
                  </a:schemeClr>
                </a:solidFill>
              </a:rPr>
              <a:t>Bottom Action button bar when no record is selected</a:t>
            </a:r>
          </a:p>
        </p:txBody>
      </p:sp>
      <p:sp>
        <p:nvSpPr>
          <p:cNvPr id="14" name="TextBox 13"/>
          <p:cNvSpPr txBox="1"/>
          <p:nvPr/>
        </p:nvSpPr>
        <p:spPr>
          <a:xfrm>
            <a:off x="7248524" y="1968131"/>
            <a:ext cx="3981449" cy="1683488"/>
          </a:xfrm>
          <a:prstGeom prst="rect">
            <a:avLst/>
          </a:prstGeom>
          <a:noFill/>
        </p:spPr>
        <p:txBody>
          <a:bodyPr wrap="square" rtlCol="0">
            <a:noAutofit/>
          </a:bodyPr>
          <a:lstStyle/>
          <a:p>
            <a:r>
              <a:rPr lang="en-US" dirty="0">
                <a:solidFill>
                  <a:schemeClr val="tx1">
                    <a:lumMod val="50000"/>
                    <a:lumOff val="50000"/>
                  </a:schemeClr>
                </a:solidFill>
              </a:rPr>
              <a:t>Bottom Action button bar with Edit/Delete/View buttons when a record is selected</a:t>
            </a:r>
          </a:p>
        </p:txBody>
      </p:sp>
      <p:sp>
        <p:nvSpPr>
          <p:cNvPr id="15" name="TextBox 14"/>
          <p:cNvSpPr txBox="1"/>
          <p:nvPr/>
        </p:nvSpPr>
        <p:spPr>
          <a:xfrm>
            <a:off x="1390650" y="5363450"/>
            <a:ext cx="2833394" cy="1683488"/>
          </a:xfrm>
          <a:prstGeom prst="rect">
            <a:avLst/>
          </a:prstGeom>
          <a:noFill/>
        </p:spPr>
        <p:txBody>
          <a:bodyPr wrap="square" rtlCol="0">
            <a:noAutofit/>
          </a:bodyPr>
          <a:lstStyle/>
          <a:p>
            <a:r>
              <a:rPr lang="en-US" dirty="0">
                <a:solidFill>
                  <a:schemeClr val="tx1">
                    <a:lumMod val="50000"/>
                    <a:lumOff val="50000"/>
                  </a:schemeClr>
                </a:solidFill>
              </a:rPr>
              <a:t>Filter the records : click Filter button &gt; punch in search term and hit enter </a:t>
            </a:r>
          </a:p>
        </p:txBody>
      </p:sp>
      <p:sp>
        <p:nvSpPr>
          <p:cNvPr id="16" name="TextBox 15"/>
          <p:cNvSpPr txBox="1"/>
          <p:nvPr/>
        </p:nvSpPr>
        <p:spPr>
          <a:xfrm>
            <a:off x="6383978" y="5754318"/>
            <a:ext cx="2286000" cy="1103682"/>
          </a:xfrm>
          <a:prstGeom prst="rect">
            <a:avLst/>
          </a:prstGeom>
          <a:noFill/>
        </p:spPr>
        <p:txBody>
          <a:bodyPr wrap="square" rtlCol="0">
            <a:noAutofit/>
          </a:bodyPr>
          <a:lstStyle/>
          <a:p>
            <a:r>
              <a:rPr lang="en-US" dirty="0">
                <a:solidFill>
                  <a:schemeClr val="tx1">
                    <a:lumMod val="50000"/>
                    <a:lumOff val="50000"/>
                  </a:schemeClr>
                </a:solidFill>
              </a:rPr>
              <a:t>Delete a </a:t>
            </a:r>
          </a:p>
          <a:p>
            <a:r>
              <a:rPr lang="en-US" dirty="0">
                <a:solidFill>
                  <a:schemeClr val="tx1">
                    <a:lumMod val="50000"/>
                    <a:lumOff val="50000"/>
                  </a:schemeClr>
                </a:solidFill>
              </a:rPr>
              <a:t>record</a:t>
            </a:r>
          </a:p>
        </p:txBody>
      </p:sp>
      <p:cxnSp>
        <p:nvCxnSpPr>
          <p:cNvPr id="18" name="Straight Arrow Connector 17"/>
          <p:cNvCxnSpPr/>
          <p:nvPr/>
        </p:nvCxnSpPr>
        <p:spPr>
          <a:xfrm flipH="1" flipV="1">
            <a:off x="3057525" y="2571750"/>
            <a:ext cx="1166507"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p:cNvCxnSpPr>
          <p:nvPr/>
        </p:nvCxnSpPr>
        <p:spPr>
          <a:xfrm flipH="1" flipV="1">
            <a:off x="9639300" y="2571750"/>
            <a:ext cx="1590673" cy="238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857500" y="6210300"/>
            <a:ext cx="1181099"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0"/>
          </p:cNvCxnSpPr>
          <p:nvPr/>
        </p:nvCxnSpPr>
        <p:spPr>
          <a:xfrm flipH="1" flipV="1">
            <a:off x="9820275" y="5876925"/>
            <a:ext cx="242888"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086600" y="5172075"/>
            <a:ext cx="761999" cy="70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35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04101" y="-2"/>
            <a:ext cx="5789670" cy="6858001"/>
          </a:xfrm>
          <a:prstGeom prst="rect">
            <a:avLst/>
          </a:prstGeom>
        </p:spPr>
      </p:pic>
      <p:pic>
        <p:nvPicPr>
          <p:cNvPr id="4" name="Picture 3"/>
          <p:cNvPicPr>
            <a:picLocks noChangeAspect="1"/>
          </p:cNvPicPr>
          <p:nvPr/>
        </p:nvPicPr>
        <p:blipFill>
          <a:blip r:embed="rId3"/>
          <a:stretch>
            <a:fillRect/>
          </a:stretch>
        </p:blipFill>
        <p:spPr>
          <a:xfrm>
            <a:off x="0" y="2"/>
            <a:ext cx="6457280" cy="6857998"/>
          </a:xfrm>
          <a:prstGeom prst="rect">
            <a:avLst/>
          </a:prstGeom>
        </p:spPr>
      </p:pic>
      <p:sp>
        <p:nvSpPr>
          <p:cNvPr id="5" name="Rectangle 4"/>
          <p:cNvSpPr/>
          <p:nvPr/>
        </p:nvSpPr>
        <p:spPr>
          <a:xfrm>
            <a:off x="4324350" y="6143625"/>
            <a:ext cx="847725" cy="71437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734175" y="1400175"/>
            <a:ext cx="2171700" cy="5429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734175" y="2305050"/>
            <a:ext cx="4505325" cy="5715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2886075" y="5174511"/>
            <a:ext cx="2286000" cy="1683488"/>
          </a:xfrm>
          <a:prstGeom prst="rect">
            <a:avLst/>
          </a:prstGeom>
          <a:noFill/>
        </p:spPr>
        <p:txBody>
          <a:bodyPr wrap="square" rtlCol="0">
            <a:noAutofit/>
          </a:bodyPr>
          <a:lstStyle/>
          <a:p>
            <a:r>
              <a:rPr lang="en-US" dirty="0">
                <a:solidFill>
                  <a:schemeClr val="tx1">
                    <a:lumMod val="50000"/>
                    <a:lumOff val="50000"/>
                  </a:schemeClr>
                </a:solidFill>
              </a:rPr>
              <a:t>Click Add Button to create a new record</a:t>
            </a:r>
          </a:p>
        </p:txBody>
      </p:sp>
      <p:sp>
        <p:nvSpPr>
          <p:cNvPr id="9" name="TextBox 8"/>
          <p:cNvSpPr txBox="1"/>
          <p:nvPr/>
        </p:nvSpPr>
        <p:spPr>
          <a:xfrm>
            <a:off x="9298936" y="1101356"/>
            <a:ext cx="2286000" cy="1683488"/>
          </a:xfrm>
          <a:prstGeom prst="rect">
            <a:avLst/>
          </a:prstGeom>
          <a:noFill/>
        </p:spPr>
        <p:txBody>
          <a:bodyPr wrap="square" rtlCol="0">
            <a:noAutofit/>
          </a:bodyPr>
          <a:lstStyle/>
          <a:p>
            <a:r>
              <a:rPr lang="en-US" dirty="0">
                <a:solidFill>
                  <a:schemeClr val="tx1">
                    <a:lumMod val="50000"/>
                    <a:lumOff val="50000"/>
                  </a:schemeClr>
                </a:solidFill>
              </a:rPr>
              <a:t>‘</a:t>
            </a:r>
            <a:r>
              <a:rPr lang="en-US" b="1" dirty="0">
                <a:solidFill>
                  <a:schemeClr val="tx1">
                    <a:lumMod val="50000"/>
                    <a:lumOff val="50000"/>
                  </a:schemeClr>
                </a:solidFill>
              </a:rPr>
              <a:t>Search and auto-fill field</a:t>
            </a:r>
            <a:r>
              <a:rPr lang="en-US" dirty="0">
                <a:solidFill>
                  <a:schemeClr val="tx1">
                    <a:lumMod val="50000"/>
                    <a:lumOff val="50000"/>
                  </a:schemeClr>
                </a:solidFill>
              </a:rPr>
              <a:t>’ help fill the form </a:t>
            </a:r>
            <a:r>
              <a:rPr lang="en-US" b="1" dirty="0">
                <a:solidFill>
                  <a:schemeClr val="tx1">
                    <a:lumMod val="50000"/>
                    <a:lumOff val="50000"/>
                  </a:schemeClr>
                </a:solidFill>
              </a:rPr>
              <a:t>FASTER</a:t>
            </a:r>
            <a:r>
              <a:rPr lang="en-US" dirty="0">
                <a:solidFill>
                  <a:schemeClr val="tx1">
                    <a:lumMod val="50000"/>
                    <a:lumOff val="50000"/>
                  </a:schemeClr>
                </a:solidFill>
              </a:rPr>
              <a:t>. </a:t>
            </a:r>
          </a:p>
        </p:txBody>
      </p:sp>
      <p:cxnSp>
        <p:nvCxnSpPr>
          <p:cNvPr id="11" name="Straight Arrow Connector 10"/>
          <p:cNvCxnSpPr/>
          <p:nvPr/>
        </p:nvCxnSpPr>
        <p:spPr>
          <a:xfrm flipH="1" flipV="1">
            <a:off x="3952875" y="5791200"/>
            <a:ext cx="371475" cy="73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flipV="1">
            <a:off x="8905875" y="1552575"/>
            <a:ext cx="393061" cy="119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0420350" y="1866900"/>
            <a:ext cx="28575" cy="438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9" idx="1"/>
          </p:cNvCxnSpPr>
          <p:nvPr/>
        </p:nvCxnSpPr>
        <p:spPr>
          <a:xfrm flipV="1">
            <a:off x="8801100" y="1943100"/>
            <a:ext cx="497836"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12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17370" y="0"/>
            <a:ext cx="5874630" cy="6867525"/>
          </a:xfrm>
          <a:prstGeom prst="rect">
            <a:avLst/>
          </a:prstGeom>
        </p:spPr>
      </p:pic>
      <p:pic>
        <p:nvPicPr>
          <p:cNvPr id="5" name="Picture 4"/>
          <p:cNvPicPr>
            <a:picLocks noChangeAspect="1"/>
          </p:cNvPicPr>
          <p:nvPr/>
        </p:nvPicPr>
        <p:blipFill>
          <a:blip r:embed="rId3"/>
          <a:stretch>
            <a:fillRect/>
          </a:stretch>
        </p:blipFill>
        <p:spPr>
          <a:xfrm>
            <a:off x="0" y="0"/>
            <a:ext cx="5873133" cy="6867525"/>
          </a:xfrm>
          <a:prstGeom prst="rect">
            <a:avLst/>
          </a:prstGeom>
        </p:spPr>
      </p:pic>
      <p:sp>
        <p:nvSpPr>
          <p:cNvPr id="6" name="Rectangle 5"/>
          <p:cNvSpPr/>
          <p:nvPr/>
        </p:nvSpPr>
        <p:spPr>
          <a:xfrm>
            <a:off x="638175" y="2133600"/>
            <a:ext cx="3990975" cy="4286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38175" y="2628899"/>
            <a:ext cx="3990975" cy="30384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7082984" y="2562225"/>
            <a:ext cx="4385115" cy="17621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2936566" y="935886"/>
            <a:ext cx="2286000" cy="1683488"/>
          </a:xfrm>
          <a:prstGeom prst="rect">
            <a:avLst/>
          </a:prstGeom>
          <a:noFill/>
        </p:spPr>
        <p:txBody>
          <a:bodyPr wrap="square" rtlCol="0">
            <a:noAutofit/>
          </a:bodyPr>
          <a:lstStyle/>
          <a:p>
            <a:r>
              <a:rPr lang="en-US" dirty="0">
                <a:solidFill>
                  <a:schemeClr val="tx1">
                    <a:lumMod val="50000"/>
                    <a:lumOff val="50000"/>
                  </a:schemeClr>
                </a:solidFill>
              </a:rPr>
              <a:t>Start typing and suggestions will show up matching your search term.</a:t>
            </a:r>
          </a:p>
        </p:txBody>
      </p:sp>
      <p:sp>
        <p:nvSpPr>
          <p:cNvPr id="10" name="TextBox 9"/>
          <p:cNvSpPr txBox="1"/>
          <p:nvPr/>
        </p:nvSpPr>
        <p:spPr>
          <a:xfrm>
            <a:off x="2787387" y="5667374"/>
            <a:ext cx="2286000" cy="1190626"/>
          </a:xfrm>
          <a:prstGeom prst="rect">
            <a:avLst/>
          </a:prstGeom>
          <a:noFill/>
        </p:spPr>
        <p:txBody>
          <a:bodyPr wrap="square" rtlCol="0">
            <a:noAutofit/>
          </a:bodyPr>
          <a:lstStyle/>
          <a:p>
            <a:r>
              <a:rPr lang="en-US" dirty="0">
                <a:solidFill>
                  <a:schemeClr val="tx1">
                    <a:lumMod val="50000"/>
                    <a:lumOff val="50000"/>
                  </a:schemeClr>
                </a:solidFill>
              </a:rPr>
              <a:t>Select 1 from the suggestions list.</a:t>
            </a:r>
          </a:p>
        </p:txBody>
      </p:sp>
      <p:sp>
        <p:nvSpPr>
          <p:cNvPr id="11" name="TextBox 10"/>
          <p:cNvSpPr txBox="1"/>
          <p:nvPr/>
        </p:nvSpPr>
        <p:spPr>
          <a:xfrm>
            <a:off x="9182099" y="1190625"/>
            <a:ext cx="2286000" cy="1683488"/>
          </a:xfrm>
          <a:prstGeom prst="rect">
            <a:avLst/>
          </a:prstGeom>
          <a:noFill/>
        </p:spPr>
        <p:txBody>
          <a:bodyPr wrap="square" rtlCol="0">
            <a:noAutofit/>
          </a:bodyPr>
          <a:lstStyle/>
          <a:p>
            <a:r>
              <a:rPr lang="en-US" dirty="0">
                <a:solidFill>
                  <a:schemeClr val="tx1">
                    <a:lumMod val="50000"/>
                    <a:lumOff val="50000"/>
                  </a:schemeClr>
                </a:solidFill>
              </a:rPr>
              <a:t>Confirmation on selecting 1 from suggestions list.</a:t>
            </a:r>
          </a:p>
        </p:txBody>
      </p:sp>
      <p:cxnSp>
        <p:nvCxnSpPr>
          <p:cNvPr id="13" name="Straight Arrow Connector 12"/>
          <p:cNvCxnSpPr>
            <a:stCxn id="6" idx="0"/>
            <a:endCxn id="9" idx="1"/>
          </p:cNvCxnSpPr>
          <p:nvPr/>
        </p:nvCxnSpPr>
        <p:spPr>
          <a:xfrm flipV="1">
            <a:off x="2633663" y="1777630"/>
            <a:ext cx="302903" cy="35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p:cNvCxnSpPr>
          <p:nvPr/>
        </p:nvCxnSpPr>
        <p:spPr>
          <a:xfrm>
            <a:off x="2633663" y="5667374"/>
            <a:ext cx="153724" cy="428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1"/>
          </p:cNvCxnSpPr>
          <p:nvPr/>
        </p:nvCxnSpPr>
        <p:spPr>
          <a:xfrm flipH="1" flipV="1">
            <a:off x="9182099" y="2032369"/>
            <a:ext cx="95251" cy="529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52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801" y="-13959"/>
            <a:ext cx="5876924" cy="6871959"/>
          </a:xfrm>
          <a:prstGeom prst="rect">
            <a:avLst/>
          </a:prstGeom>
        </p:spPr>
      </p:pic>
      <p:sp>
        <p:nvSpPr>
          <p:cNvPr id="3" name="Rectangle 2"/>
          <p:cNvSpPr/>
          <p:nvPr/>
        </p:nvSpPr>
        <p:spPr>
          <a:xfrm>
            <a:off x="3581399" y="990600"/>
            <a:ext cx="4067175" cy="45624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7248524" y="352425"/>
            <a:ext cx="538161" cy="5429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667126" y="5553075"/>
            <a:ext cx="3981448" cy="1304925"/>
          </a:xfrm>
          <a:prstGeom prst="rect">
            <a:avLst/>
          </a:prstGeom>
          <a:noFill/>
        </p:spPr>
        <p:txBody>
          <a:bodyPr wrap="square" rtlCol="0">
            <a:noAutofit/>
          </a:bodyPr>
          <a:lstStyle/>
          <a:p>
            <a:r>
              <a:rPr lang="en-US" dirty="0">
                <a:solidFill>
                  <a:schemeClr val="tx1">
                    <a:lumMod val="50000"/>
                    <a:lumOff val="50000"/>
                  </a:schemeClr>
                </a:solidFill>
              </a:rPr>
              <a:t>Ta Da !! The form is auto-completed for you based on the choice you selected in suggestions list</a:t>
            </a:r>
          </a:p>
        </p:txBody>
      </p:sp>
      <p:sp>
        <p:nvSpPr>
          <p:cNvPr id="6" name="TextBox 5"/>
          <p:cNvSpPr txBox="1"/>
          <p:nvPr/>
        </p:nvSpPr>
        <p:spPr>
          <a:xfrm>
            <a:off x="5614986" y="352425"/>
            <a:ext cx="1607801" cy="1683488"/>
          </a:xfrm>
          <a:prstGeom prst="rect">
            <a:avLst/>
          </a:prstGeom>
          <a:noFill/>
        </p:spPr>
        <p:txBody>
          <a:bodyPr wrap="square" rtlCol="0">
            <a:noAutofit/>
          </a:bodyPr>
          <a:lstStyle/>
          <a:p>
            <a:r>
              <a:rPr lang="en-US" dirty="0">
                <a:solidFill>
                  <a:schemeClr val="tx1">
                    <a:lumMod val="50000"/>
                    <a:lumOff val="50000"/>
                  </a:schemeClr>
                </a:solidFill>
              </a:rPr>
              <a:t>Hit Save Button</a:t>
            </a:r>
          </a:p>
        </p:txBody>
      </p:sp>
      <p:cxnSp>
        <p:nvCxnSpPr>
          <p:cNvPr id="8" name="Straight Arrow Connector 7"/>
          <p:cNvCxnSpPr>
            <a:stCxn id="4" idx="1"/>
          </p:cNvCxnSpPr>
          <p:nvPr/>
        </p:nvCxnSpPr>
        <p:spPr>
          <a:xfrm flipH="1">
            <a:off x="6429375" y="623888"/>
            <a:ext cx="819149" cy="2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 idx="3"/>
          </p:cNvCxnSpPr>
          <p:nvPr/>
        </p:nvCxnSpPr>
        <p:spPr>
          <a:xfrm flipH="1">
            <a:off x="7562850" y="3271838"/>
            <a:ext cx="85724" cy="2671762"/>
          </a:xfrm>
          <a:prstGeom prst="bentConnector4">
            <a:avLst>
              <a:gd name="adj1" fmla="val -266670"/>
              <a:gd name="adj2" fmla="val 9982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541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rcleAroundText_16x9.potx" id="{7D8088D5-7376-4EA7-8B90-D45FF4B4DC66}" vid="{58C87275-FF03-43FE-BA07-8DCE43BBF1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647BAAF45756408F1602C9C1EB8783" ma:contentTypeVersion="2" ma:contentTypeDescription="Create a new document." ma:contentTypeScope="" ma:versionID="c909a716b9c044a174eadf7dee51cf2f">
  <xsd:schema xmlns:xsd="http://www.w3.org/2001/XMLSchema" xmlns:xs="http://www.w3.org/2001/XMLSchema" xmlns:p="http://schemas.microsoft.com/office/2006/metadata/properties" xmlns:ns2="72afdba0-51f6-4bb4-82f1-05390b13853c" xmlns:ns3="950be7b3-c28b-4f76-b7d0-30d4af96c9e3" targetNamespace="http://schemas.microsoft.com/office/2006/metadata/properties" ma:root="true" ma:fieldsID="3abcd6d53a94f40b4952639d8b235a37" ns2:_="" ns3:_="">
    <xsd:import namespace="72afdba0-51f6-4bb4-82f1-05390b13853c"/>
    <xsd:import namespace="950be7b3-c28b-4f76-b7d0-30d4af96c9e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afdba0-51f6-4bb4-82f1-05390b1385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50be7b3-c28b-4f76-b7d0-30d4af96c9e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2afdba0-51f6-4bb4-82f1-05390b13853c">WJZWZD5K2N3X-282074716-327</_dlc_DocId>
    <_dlc_DocIdUrl xmlns="72afdba0-51f6-4bb4-82f1-05390b13853c">
      <Url>https://galaxytraining.sharepoint.com/Ace-Avetmiss/_layouts/15/DocIdRedir.aspx?ID=WJZWZD5K2N3X-282074716-327</Url>
      <Description>WJZWZD5K2N3X-282074716-327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FC0107-47D9-4388-8164-F31FB9A28A83}"/>
</file>

<file path=customXml/itemProps2.xml><?xml version="1.0" encoding="utf-8"?>
<ds:datastoreItem xmlns:ds="http://schemas.openxmlformats.org/officeDocument/2006/customXml" ds:itemID="{99B86B6A-F9DD-4CCA-A5AD-22D1407C17B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2afdba0-51f6-4bb4-82f1-05390b13853c"/>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1F3792D-0625-46C7-9BCA-DFD42A05EEDD}">
  <ds:schemaRefs>
    <ds:schemaRef ds:uri="http://schemas.microsoft.com/sharepoint/v3/contenttype/forms"/>
  </ds:schemaRefs>
</ds:datastoreItem>
</file>

<file path=customXml/itemProps4.xml><?xml version="1.0" encoding="utf-8"?>
<ds:datastoreItem xmlns:ds="http://schemas.openxmlformats.org/officeDocument/2006/customXml" ds:itemID="{A2ECE690-0C50-4DBF-A9E4-C3FDF1C5D03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Animation slide Circle draws to highlight text (widescreen)</Template>
  <TotalTime>0</TotalTime>
  <Words>492</Words>
  <Application>Microsoft Office PowerPoint</Application>
  <PresentationFormat>Widescreen</PresentationFormat>
  <Paragraphs>54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2014-07-18T02:03:03Z</dcterms:created>
  <dcterms:modified xsi:type="dcterms:W3CDTF">2017-09-18T12:21:15Z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TC040144549991</vt:lpwstr>
  </property>
  <property fmtid="{D5CDD505-2E9C-101B-9397-08002B2CF9AE}" pid="3" name="_dlc_DocIdItemGuid">
    <vt:lpwstr>7d0b6462-1c48-4b2f-8521-4f210c475a16</vt:lpwstr>
  </property>
  <property fmtid="{D5CDD505-2E9C-101B-9397-08002B2CF9AE}" pid="4" name="ContentTypeId">
    <vt:lpwstr>0x0101007F647BAAF45756408F1602C9C1EB8783</vt:lpwstr>
  </property>
</Properties>
</file>